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6"/>
  </p:notesMasterIdLst>
  <p:sldIdLst>
    <p:sldId id="306" r:id="rId3"/>
    <p:sldId id="336" r:id="rId4"/>
    <p:sldId id="258" r:id="rId5"/>
    <p:sldId id="260" r:id="rId7"/>
    <p:sldId id="264" r:id="rId8"/>
    <p:sldId id="268" r:id="rId9"/>
    <p:sldId id="338" r:id="rId10"/>
    <p:sldId id="339" r:id="rId11"/>
    <p:sldId id="307" r:id="rId12"/>
    <p:sldId id="326" r:id="rId13"/>
    <p:sldId id="340" r:id="rId14"/>
    <p:sldId id="341" r:id="rId15"/>
    <p:sldId id="267" r:id="rId16"/>
    <p:sldId id="281" r:id="rId17"/>
    <p:sldId id="358" r:id="rId18"/>
    <p:sldId id="366" r:id="rId19"/>
    <p:sldId id="331" r:id="rId20"/>
    <p:sldId id="333" r:id="rId21"/>
    <p:sldId id="327" r:id="rId22"/>
    <p:sldId id="257" r:id="rId23"/>
    <p:sldId id="285" r:id="rId24"/>
    <p:sldId id="359" r:id="rId25"/>
    <p:sldId id="357" r:id="rId26"/>
  </p:sldIdLst>
  <p:sldSz cx="9144000" cy="5143500" type="screen16x9"/>
  <p:notesSz cx="6858000" cy="9144000"/>
  <p:embeddedFontLst>
    <p:embeddedFont>
      <p:font typeface="SimSun" panose="02010600030101010101" pitchFamily="2" charset="-122"/>
      <p:regular r:id="rId30"/>
    </p:embeddedFont>
    <p:embeddedFont>
      <p:font typeface="Anek Gurmukhi ExtraBold"/>
      <p:bold r:id="rId31"/>
    </p:embeddedFont>
    <p:embeddedFont>
      <p:font typeface="Calibri" panose="020F0502020204030204" pitchFamily="34" charset="0"/>
      <p:regular r:id="rId32"/>
      <p:bold r:id="rId33"/>
      <p:italic r:id="rId34"/>
      <p:boldItalic r:id="rId35"/>
    </p:embeddedFont>
    <p:embeddedFont>
      <p:font typeface="Segoe UI" panose="020B0502040204020203" pitchFamily="34" charset="0"/>
      <p:regular r:id="rId36"/>
      <p:bold r:id="rId37"/>
      <p:italic r:id="rId38"/>
      <p:boldItalic r:id="rId39"/>
    </p:embeddedFont>
    <p:embeddedFont>
      <p:font typeface="Alexandria Light"/>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ED5FF"/>
    <a:srgbClr val="6C9FFD"/>
    <a:srgbClr val="FF5F5F"/>
    <a:srgbClr val="FFA9A9"/>
    <a:srgbClr val="FF3B3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311" autoAdjust="0"/>
  </p:normalViewPr>
  <p:slideViewPr>
    <p:cSldViewPr snapToGrid="0">
      <p:cViewPr varScale="1">
        <p:scale>
          <a:sx n="76" d="100"/>
          <a:sy n="76" d="100"/>
        </p:scale>
        <p:origin x="100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0" Type="http://schemas.openxmlformats.org/officeDocument/2006/relationships/font" Target="fonts/font11.fntdata"/><Relationship Id="rId4" Type="http://schemas.openxmlformats.org/officeDocument/2006/relationships/slide" Target="slides/slide2.xml"/><Relationship Id="rId39" Type="http://schemas.openxmlformats.org/officeDocument/2006/relationships/font" Target="fonts/font10.fntdata"/><Relationship Id="rId38" Type="http://schemas.openxmlformats.org/officeDocument/2006/relationships/font" Target="fonts/font9.fntdata"/><Relationship Id="rId37" Type="http://schemas.openxmlformats.org/officeDocument/2006/relationships/font" Target="fonts/font8.fntdata"/><Relationship Id="rId36" Type="http://schemas.openxmlformats.org/officeDocument/2006/relationships/font" Target="fonts/font7.fntdata"/><Relationship Id="rId35" Type="http://schemas.openxmlformats.org/officeDocument/2006/relationships/font" Target="fonts/font6.fntdata"/><Relationship Id="rId34" Type="http://schemas.openxmlformats.org/officeDocument/2006/relationships/font" Target="fonts/font5.fntdata"/><Relationship Id="rId33" Type="http://schemas.openxmlformats.org/officeDocument/2006/relationships/font" Target="fonts/font4.fntdata"/><Relationship Id="rId32" Type="http://schemas.openxmlformats.org/officeDocument/2006/relationships/font" Target="fonts/font3.fntdata"/><Relationship Id="rId31" Type="http://schemas.openxmlformats.org/officeDocument/2006/relationships/font" Target="fonts/font2.fntdata"/><Relationship Id="rId30" Type="http://schemas.openxmlformats.org/officeDocument/2006/relationships/font" Target="fonts/font1.fntdata"/><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GIF>
</file>

<file path=ppt/media/image16.jpeg>
</file>

<file path=ppt/media/image17.png>
</file>

<file path=ppt/media/image18.jpeg>
</file>

<file path=ppt/media/image2.jpe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5"/>
        <p:cNvGrpSpPr/>
        <p:nvPr/>
      </p:nvGrpSpPr>
      <p:grpSpPr>
        <a:xfrm>
          <a:off x="0" y="0"/>
          <a:ext cx="0" cy="0"/>
          <a:chOff x="0" y="0"/>
          <a:chExt cx="0" cy="0"/>
        </a:xfrm>
      </p:grpSpPr>
      <p:sp>
        <p:nvSpPr>
          <p:cNvPr id="266" name="Google Shape;266;g21b738ad8a1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21b738ad8a1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41"/>
        <p:cNvGrpSpPr/>
        <p:nvPr/>
      </p:nvGrpSpPr>
      <p:grpSpPr>
        <a:xfrm>
          <a:off x="0" y="0"/>
          <a:ext cx="0" cy="0"/>
          <a:chOff x="0" y="0"/>
          <a:chExt cx="0" cy="0"/>
        </a:xfrm>
      </p:grpSpPr>
      <p:sp>
        <p:nvSpPr>
          <p:cNvPr id="842" name="Google Shape;842;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 name="Google Shape;843;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54"/>
        <p:cNvGrpSpPr/>
        <p:nvPr/>
      </p:nvGrpSpPr>
      <p:grpSpPr>
        <a:xfrm>
          <a:off x="0" y="0"/>
          <a:ext cx="0" cy="0"/>
          <a:chOff x="0" y="0"/>
          <a:chExt cx="0" cy="0"/>
        </a:xfrm>
      </p:grpSpPr>
      <p:sp>
        <p:nvSpPr>
          <p:cNvPr id="255" name="Google Shape;255;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04"/>
        <p:cNvGrpSpPr/>
        <p:nvPr/>
      </p:nvGrpSpPr>
      <p:grpSpPr>
        <a:xfrm>
          <a:off x="0" y="0"/>
          <a:ext cx="0" cy="0"/>
          <a:chOff x="0" y="0"/>
          <a:chExt cx="0" cy="0"/>
        </a:xfrm>
      </p:grpSpPr>
      <p:sp>
        <p:nvSpPr>
          <p:cNvPr id="905" name="Google Shape;905;g1340135a08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06"/>
        <p:cNvGrpSpPr/>
        <p:nvPr/>
      </p:nvGrpSpPr>
      <p:grpSpPr>
        <a:xfrm>
          <a:off x="0" y="0"/>
          <a:ext cx="0" cy="0"/>
          <a:chOff x="0" y="0"/>
          <a:chExt cx="0" cy="0"/>
        </a:xfrm>
      </p:grpSpPr>
      <p:sp>
        <p:nvSpPr>
          <p:cNvPr id="307" name="Google Shape;307;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vi-VN" sz="1100" b="0" i="0" dirty="0">
                <a:solidFill>
                  <a:schemeClr val="tx1"/>
                </a:solidFill>
                <a:effectLst/>
                <a:latin typeface="Times New Roman" panose="02020603050405020304" pitchFamily="18" charset="0"/>
                <a:cs typeface="Times New Roman" panose="02020603050405020304" pitchFamily="18" charset="0"/>
              </a:rPr>
              <a:t>Công nghiệp 4.0 đang tiến vào cuộc cách mạng công nghiệp, dẫn đến tăng cường vi phạm an ninh.</a:t>
            </a:r>
            <a:endParaRPr lang="vi-VN" sz="1100" b="0" i="0" dirty="0">
              <a:solidFill>
                <a:schemeClr val="tx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vi-VN" sz="1100" b="0" i="0" dirty="0">
                <a:solidFill>
                  <a:schemeClr val="tx1"/>
                </a:solidFill>
                <a:effectLst/>
                <a:latin typeface="Times New Roman" panose="02020603050405020304" pitchFamily="18" charset="0"/>
                <a:cs typeface="Times New Roman" panose="02020603050405020304" pitchFamily="18" charset="0"/>
              </a:rPr>
              <a:t>Cần phát triển hệ thống phòng thủ chống lại phần mềm độc hại để bảo vệ hệ thống máy tính, dữ liệu và ứng dụng.</a:t>
            </a:r>
            <a:endParaRPr lang="vi-VN" sz="1100" b="0" i="0" dirty="0">
              <a:solidFill>
                <a:schemeClr val="tx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vi-VN" sz="1100" b="0" i="0" dirty="0">
                <a:solidFill>
                  <a:schemeClr val="tx1"/>
                </a:solidFill>
                <a:effectLst/>
                <a:latin typeface="Times New Roman" panose="02020603050405020304" pitchFamily="18" charset="0"/>
                <a:cs typeface="Times New Roman" panose="02020603050405020304" pitchFamily="18" charset="0"/>
              </a:rPr>
              <a:t>Các cuộc tấn công nguy hiểm do các biến thể phần mềm độc hại xáo trộn hành vi để tránh bị phát hiện.</a:t>
            </a:r>
            <a:endParaRPr lang="vi-VN" sz="1100" b="0" i="0" dirty="0">
              <a:solidFill>
                <a:schemeClr val="tx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vi-VN" sz="1100" b="0" i="0" dirty="0">
                <a:solidFill>
                  <a:schemeClr val="tx1"/>
                </a:solidFill>
                <a:effectLst/>
                <a:latin typeface="Times New Roman" panose="02020603050405020304" pitchFamily="18" charset="0"/>
                <a:cs typeface="Times New Roman" panose="02020603050405020304" pitchFamily="18" charset="0"/>
              </a:rPr>
              <a:t>Kỹ thuật dựa trên hình ảnh có thể hỗ trợ trong việc phát hiện phần mềm độc hại.</a:t>
            </a:r>
            <a:endParaRPr lang="vi-VN" sz="1100" b="0" i="0" dirty="0">
              <a:solidFill>
                <a:schemeClr val="tx1"/>
              </a:solidFill>
              <a:effectLst/>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vi-VN" b="0" i="0" dirty="0">
              <a:solidFill>
                <a:srgbClr val="D1D5DB"/>
              </a:solidFill>
              <a:effectLst/>
              <a:latin typeface="Söhne"/>
            </a:endParaRPr>
          </a:p>
          <a:p>
            <a:pPr marL="0" lvl="0" indent="0" algn="l" rtl="0">
              <a:spcBef>
                <a:spcPts val="0"/>
              </a:spcBef>
              <a:spcAft>
                <a:spcPts val="0"/>
              </a:spcAft>
              <a:buNone/>
            </a:pPr>
            <a:r>
              <a:rPr lang="vi-VN" b="0" i="0" dirty="0">
                <a:solidFill>
                  <a:srgbClr val="D1D5DB"/>
                </a:solidFill>
                <a:effectLst/>
                <a:latin typeface="Söhne"/>
              </a:rPr>
              <a:t>Bài viết trình bày về vấn đề an ninh mạng trong cuộc cách mạng công nghiệp 4.0 và cần phát triển các hệ thống phòng thủ chống lại phần mềm độc hại. Các phương pháp phát hiện phần mềm độc hại phổ biến bao gồm phân tích tĩnh và phân tích động. Các biến thể của phần mềm độc hại có thể che giấu và tránh bị phát hiện. Các mô hình máy học, bao gồm học sâu dựa trên hình ảnh, đã được áp dụng để phát hiện phần mềm độc hại. Sự kết hợp của các phương pháp phân tích tĩnh và động có thể cải thiện khả năng phát hiện các biến thể phần mềm độc hại. Các phương pháp khai thác tương tự và học máy đã được áp dụng để phát hiện phần mềm độc hại tĩnh và động. Các phương pháp phân tích dữ liệu bán tự động và khung tự học và thông minh cũng được đề xuất để cải thiện quá trình phân tích và giải thích kết quả. Các phương pháp dựa trên hình ảnh có thể cung cấp các công cụ trực quan trong việc phát hiện phần mềm độc hại đáng ngờ.</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62"/>
        <p:cNvGrpSpPr/>
        <p:nvPr/>
      </p:nvGrpSpPr>
      <p:grpSpPr>
        <a:xfrm>
          <a:off x="0" y="0"/>
          <a:ext cx="0" cy="0"/>
          <a:chOff x="0" y="0"/>
          <a:chExt cx="0" cy="0"/>
        </a:xfrm>
      </p:grpSpPr>
      <p:sp>
        <p:nvSpPr>
          <p:cNvPr id="363" name="Google Shape;363;g1dd46dd1d67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vi-VN" sz="1800" kern="100" dirty="0">
                <a:effectLst/>
                <a:latin typeface="Times New Roman" panose="02020603050405020304" pitchFamily="18" charset="0"/>
                <a:ea typeface="DengXian" panose="02010600030101010101" pitchFamily="2" charset="-122"/>
                <a:cs typeface="Mangal" panose="02040503050203030202" pitchFamily="18" charset="0"/>
              </a:rPr>
              <a:t>=&gt;</a:t>
            </a:r>
            <a:r>
              <a:rPr lang="vi-VN" sz="1800" kern="100" dirty="0">
                <a:effectLst/>
                <a:latin typeface="Calibri" panose="020F0502020204030204" pitchFamily="34" charset="0"/>
                <a:ea typeface="DengXian" panose="02010600030101010101" pitchFamily="2" charset="-122"/>
                <a:cs typeface="Mangal" panose="02040503050203030202" pitchFamily="18" charset="0"/>
              </a:rPr>
              <a:t>Học máy truyền thống bao gồm: giám sát và không giám sát </a:t>
            </a:r>
            <a:endParaRPr lang="en-US" sz="1800" kern="100" dirty="0">
              <a:effectLst/>
              <a:latin typeface="Calibri" panose="020F0502020204030204" pitchFamily="34" charset="0"/>
              <a:ea typeface="DengXian" panose="02010600030101010101" pitchFamily="2" charset="-122"/>
              <a:cs typeface="Mangal" panose="02040503050203030202" pitchFamily="18"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DengXian" panose="02010600030101010101" pitchFamily="2" charset="-122"/>
                <a:cs typeface="Mangal" panose="02040503050203030202" pitchFamily="18" charset="0"/>
              </a:rPr>
              <a:t>Deep learn </a:t>
            </a:r>
            <a:r>
              <a:rPr lang="en-US" sz="1800" kern="100" dirty="0" err="1">
                <a:effectLst/>
                <a:latin typeface="Times New Roman" panose="02020603050405020304" pitchFamily="18" charset="0"/>
                <a:ea typeface="DengXian" panose="02010600030101010101" pitchFamily="2" charset="-122"/>
                <a:cs typeface="Mangal" panose="02040503050203030202" pitchFamily="18" charset="0"/>
              </a:rPr>
              <a:t>học</a:t>
            </a:r>
            <a:r>
              <a:rPr lang="en-US" sz="1800" kern="100" dirty="0">
                <a:effectLst/>
                <a:latin typeface="Times New Roman" panose="02020603050405020304" pitchFamily="18" charset="0"/>
                <a:ea typeface="DengXian" panose="02010600030101010101" pitchFamily="2" charset="-122"/>
                <a:cs typeface="Mangal" panose="02040503050203030202" pitchFamily="18" charset="0"/>
              </a:rPr>
              <a:t> </a:t>
            </a:r>
            <a:r>
              <a:rPr lang="en-US" sz="1800" kern="100" dirty="0" err="1">
                <a:effectLst/>
                <a:latin typeface="Times New Roman" panose="02020603050405020304" pitchFamily="18" charset="0"/>
                <a:ea typeface="DengXian" panose="02010600030101010101" pitchFamily="2" charset="-122"/>
                <a:cs typeface="Mangal" panose="02040503050203030202" pitchFamily="18" charset="0"/>
              </a:rPr>
              <a:t>sau</a:t>
            </a:r>
            <a:r>
              <a:rPr lang="en-US" sz="1800" kern="100" dirty="0">
                <a:effectLst/>
                <a:latin typeface="Times New Roman" panose="02020603050405020304" pitchFamily="18" charset="0"/>
                <a:ea typeface="DengXian" panose="02010600030101010101" pitchFamily="2" charset="-122"/>
                <a:cs typeface="Mangal" panose="02040503050203030202" pitchFamily="18" charset="0"/>
              </a:rPr>
              <a:t> </a:t>
            </a:r>
            <a:r>
              <a:rPr lang="en-US" sz="1800" kern="100" dirty="0" err="1">
                <a:effectLst/>
                <a:latin typeface="Times New Roman" panose="02020603050405020304" pitchFamily="18" charset="0"/>
                <a:ea typeface="DengXian" panose="02010600030101010101" pitchFamily="2" charset="-122"/>
                <a:cs typeface="Mangal" panose="02040503050203030202" pitchFamily="18" charset="0"/>
              </a:rPr>
              <a:t>khi</a:t>
            </a:r>
            <a:r>
              <a:rPr lang="en-US" sz="1800" kern="100" dirty="0">
                <a:effectLst/>
                <a:latin typeface="Times New Roman" panose="02020603050405020304" pitchFamily="18" charset="0"/>
                <a:ea typeface="DengXian" panose="02010600030101010101" pitchFamily="2" charset="-122"/>
                <a:cs typeface="Mangal" panose="02040503050203030202" pitchFamily="18" charset="0"/>
              </a:rPr>
              <a:t> </a:t>
            </a:r>
            <a:r>
              <a:rPr lang="en-US" sz="1800" kern="100" dirty="0" err="1">
                <a:effectLst/>
                <a:latin typeface="Times New Roman" panose="02020603050405020304" pitchFamily="18" charset="0"/>
                <a:ea typeface="DengXian" panose="02010600030101010101" pitchFamily="2" charset="-122"/>
                <a:cs typeface="Mangal" panose="02040503050203030202" pitchFamily="18" charset="0"/>
              </a:rPr>
              <a:t>áp</a:t>
            </a:r>
            <a:r>
              <a:rPr lang="en-US" sz="1800" kern="100" dirty="0">
                <a:effectLst/>
                <a:latin typeface="Times New Roman" panose="02020603050405020304" pitchFamily="18" charset="0"/>
                <a:ea typeface="DengXian" panose="02010600030101010101" pitchFamily="2" charset="-122"/>
                <a:cs typeface="Mangal" panose="02040503050203030202" pitchFamily="18" charset="0"/>
              </a:rPr>
              <a:t> </a:t>
            </a:r>
            <a:r>
              <a:rPr lang="en-US" sz="1800" kern="100" dirty="0" err="1">
                <a:effectLst/>
                <a:latin typeface="Times New Roman" panose="02020603050405020304" pitchFamily="18" charset="0"/>
                <a:ea typeface="DengXian" panose="02010600030101010101" pitchFamily="2" charset="-122"/>
                <a:cs typeface="Mangal" panose="02040503050203030202" pitchFamily="18" charset="0"/>
              </a:rPr>
              <a:t>dụng</a:t>
            </a:r>
            <a:r>
              <a:rPr lang="en-US" sz="1800" kern="100" dirty="0">
                <a:effectLst/>
                <a:latin typeface="Times New Roman" panose="02020603050405020304" pitchFamily="18" charset="0"/>
                <a:ea typeface="DengXian" panose="02010600030101010101" pitchFamily="2" charset="-122"/>
                <a:cs typeface="Mangal" panose="02040503050203030202" pitchFamily="18" charset="0"/>
              </a:rPr>
              <a:t> </a:t>
            </a:r>
            <a:r>
              <a:rPr lang="en-US" sz="1800" kern="100" dirty="0" err="1">
                <a:effectLst/>
                <a:latin typeface="Times New Roman" panose="02020603050405020304" pitchFamily="18" charset="0"/>
                <a:ea typeface="DengXian" panose="02010600030101010101" pitchFamily="2" charset="-122"/>
                <a:cs typeface="Mangal" panose="02040503050203030202" pitchFamily="18" charset="0"/>
              </a:rPr>
              <a:t>xử</a:t>
            </a:r>
            <a:r>
              <a:rPr lang="en-US" sz="1800" kern="100" dirty="0">
                <a:effectLst/>
                <a:latin typeface="Times New Roman" panose="02020603050405020304" pitchFamily="18" charset="0"/>
                <a:ea typeface="DengXian" panose="02010600030101010101" pitchFamily="2" charset="-122"/>
                <a:cs typeface="Mangal" panose="02040503050203030202" pitchFamily="18" charset="0"/>
              </a:rPr>
              <a:t> </a:t>
            </a:r>
            <a:r>
              <a:rPr lang="en-US" sz="1800" kern="100" dirty="0" err="1">
                <a:effectLst/>
                <a:latin typeface="Times New Roman" panose="02020603050405020304" pitchFamily="18" charset="0"/>
                <a:ea typeface="DengXian" panose="02010600030101010101" pitchFamily="2" charset="-122"/>
                <a:cs typeface="Mangal" panose="02040503050203030202" pitchFamily="18" charset="0"/>
              </a:rPr>
              <a:t>lý</a:t>
            </a:r>
            <a:r>
              <a:rPr lang="en-US" sz="1800" kern="100" dirty="0">
                <a:effectLst/>
                <a:latin typeface="Times New Roman" panose="02020603050405020304" pitchFamily="18" charset="0"/>
                <a:ea typeface="DengXian" panose="02010600030101010101" pitchFamily="2" charset="-122"/>
                <a:cs typeface="Mangal" panose="02040503050203030202" pitchFamily="18" charset="0"/>
              </a:rPr>
              <a:t> </a:t>
            </a:r>
            <a:r>
              <a:rPr lang="en-US" sz="1800" kern="100" dirty="0" err="1">
                <a:effectLst/>
                <a:latin typeface="Times New Roman" panose="02020603050405020304" pitchFamily="18" charset="0"/>
                <a:ea typeface="DengXian" panose="02010600030101010101" pitchFamily="2" charset="-122"/>
                <a:cs typeface="Mangal" panose="02040503050203030202" pitchFamily="18" charset="0"/>
              </a:rPr>
              <a:t>hình</a:t>
            </a:r>
            <a:r>
              <a:rPr lang="en-US" sz="1800" kern="100" dirty="0">
                <a:effectLst/>
                <a:latin typeface="Times New Roman" panose="02020603050405020304" pitchFamily="18" charset="0"/>
                <a:ea typeface="DengXian" panose="02010600030101010101" pitchFamily="2" charset="-122"/>
                <a:cs typeface="Mangal" panose="02040503050203030202" pitchFamily="18" charset="0"/>
              </a:rPr>
              <a:t> </a:t>
            </a:r>
            <a:r>
              <a:rPr lang="en-US" sz="1800" kern="100" dirty="0" err="1">
                <a:effectLst/>
                <a:latin typeface="Times New Roman" panose="02020603050405020304" pitchFamily="18" charset="0"/>
                <a:ea typeface="DengXian" panose="02010600030101010101" pitchFamily="2" charset="-122"/>
                <a:cs typeface="Mangal" panose="02040503050203030202" pitchFamily="18" charset="0"/>
              </a:rPr>
              <a:t>ảnh</a:t>
            </a:r>
            <a:r>
              <a:rPr lang="en-US" sz="1800" kern="100" dirty="0">
                <a:effectLst/>
                <a:latin typeface="Times New Roman" panose="02020603050405020304" pitchFamily="18" charset="0"/>
                <a:ea typeface="DengXian" panose="02010600030101010101" pitchFamily="2" charset="-122"/>
                <a:cs typeface="Mangal" panose="02040503050203030202" pitchFamily="18" charset="0"/>
              </a:rPr>
              <a:t> (CNN) + bi-directional pipeline.</a:t>
            </a:r>
            <a:endParaRPr lang="en-US" sz="1800" kern="100" dirty="0">
              <a:effectLst/>
              <a:latin typeface="Calibri" panose="020F0502020204030204" pitchFamily="34" charset="0"/>
              <a:ea typeface="DengXian" panose="02010600030101010101" pitchFamily="2" charset="-122"/>
              <a:cs typeface="Mangal" panose="02040503050203030202"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59"/>
        <p:cNvGrpSpPr/>
        <p:nvPr/>
      </p:nvGrpSpPr>
      <p:grpSpPr>
        <a:xfrm>
          <a:off x="0" y="0"/>
          <a:ext cx="0" cy="0"/>
          <a:chOff x="0" y="0"/>
          <a:chExt cx="0" cy="0"/>
        </a:xfrm>
      </p:grpSpPr>
      <p:sp>
        <p:nvSpPr>
          <p:cNvPr id="460" name="Google Shape;460;g133f6155f6d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0" i="0" dirty="0">
                <a:solidFill>
                  <a:srgbClr val="D1D5DB"/>
                </a:solidFill>
                <a:effectLst/>
                <a:latin typeface="Söhne"/>
              </a:rPr>
              <a:t>Một mô hình lai trong lĩnh vực học sâu thường kết hợp các thành phần từ các mô hình khác nhau để tận dụng các ưu điểm của từng mô hình và cải thiện hiệu suất. Điều này có thể được thực hiện bằng cách kết hợp các mô hình có cấu trúc khác nhau hoặc sử dụng một mô hình cơ sở và xây dựng một mô hình phụ để bổ sung.</a:t>
            </a:r>
            <a:endParaRPr lang="vi-VN"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defRPr/>
            </a:pPr>
            <a:r>
              <a:rPr lang="vi-VN" b="0" i="0" dirty="0">
                <a:solidFill>
                  <a:srgbClr val="D1D5DB"/>
                </a:solidFill>
                <a:effectLst/>
                <a:latin typeface="Söhne"/>
              </a:rPr>
              <a:t>1. </a:t>
            </a:r>
            <a:r>
              <a:rPr lang="en-US" sz="1100" dirty="0" err="1">
                <a:latin typeface="Times New Roman" panose="02020603050405020304" pitchFamily="18" charset="0"/>
                <a:cs typeface="Times New Roman" panose="02020603050405020304" pitchFamily="18" charset="0"/>
              </a:rPr>
              <a:t>Chuyển</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đổi</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các</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tệp</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nhị</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phân</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của</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phần</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mềm</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độc</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hại</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thành</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biểu</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diễn</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hình</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ảnh</a:t>
            </a:r>
            <a:r>
              <a:rPr lang="en-US" sz="1100" dirty="0">
                <a:latin typeface="Times New Roman" panose="02020603050405020304" pitchFamily="18" charset="0"/>
                <a:cs typeface="Times New Roman" panose="02020603050405020304" pitchFamily="18" charset="0"/>
              </a:rPr>
              <a:t> thang </a:t>
            </a:r>
            <a:r>
              <a:rPr lang="en-US" sz="1100" dirty="0" err="1">
                <a:latin typeface="Times New Roman" panose="02020603050405020304" pitchFamily="18" charset="0"/>
                <a:cs typeface="Times New Roman" panose="02020603050405020304" pitchFamily="18" charset="0"/>
              </a:rPr>
              <a:t>độ</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xám</a:t>
            </a:r>
            <a:endParaRPr lang="en-US" sz="11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defRPr/>
            </a:pPr>
            <a:r>
              <a:rPr lang="vi-VN" dirty="0">
                <a:latin typeface="Times New Roman" panose="02020603050405020304" pitchFamily="18" charset="0"/>
                <a:cs typeface="Times New Roman" panose="02020603050405020304" pitchFamily="18" charset="0"/>
              </a:rPr>
              <a:t>Sử dụng các kỹ thuật chuyển đổi dữ liệu, như chuyển đổi các giá trị nhị phân thành các giá trị xám tương ứng =&gt; xử lý phần mềm độc hại dưới dạng hình ảnh để áp dụng các phương pháp học sâu dựa trên hình ảnh.</a:t>
            </a:r>
            <a:endParaRPr lang="vi-VN"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defRPr/>
            </a:pPr>
            <a:endParaRPr lang="vi-VN"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defRPr/>
            </a:pPr>
            <a:r>
              <a:rPr lang="vi-VN" sz="1100" dirty="0">
                <a:latin typeface="Times New Roman" panose="02020603050405020304" pitchFamily="18" charset="0"/>
                <a:cs typeface="Times New Roman" panose="02020603050405020304" pitchFamily="18" charset="0"/>
              </a:rPr>
              <a:t>2. </a:t>
            </a:r>
            <a:r>
              <a:rPr lang="en-US" sz="1100" dirty="0" err="1">
                <a:latin typeface="Times New Roman" panose="02020603050405020304" pitchFamily="18" charset="0"/>
                <a:cs typeface="Times New Roman" panose="02020603050405020304" pitchFamily="18" charset="0"/>
              </a:rPr>
              <a:t>Xây</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dựng</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một</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mô</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hình</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học</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sâu</a:t>
            </a:r>
            <a:endParaRPr lang="vi-VN"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defRPr/>
            </a:pPr>
            <a:r>
              <a:rPr lang="vi-VN" dirty="0">
                <a:latin typeface="Times New Roman" panose="02020603050405020304" pitchFamily="18" charset="0"/>
                <a:cs typeface="Times New Roman" panose="02020603050405020304" pitchFamily="18" charset="0"/>
              </a:rPr>
              <a:t>Có thể sử dụng các kiến trúc mạng </a:t>
            </a:r>
            <a:r>
              <a:rPr lang="vi-VN" dirty="0" err="1">
                <a:latin typeface="Times New Roman" panose="02020603050405020304" pitchFamily="18" charset="0"/>
                <a:cs typeface="Times New Roman" panose="02020603050405020304" pitchFamily="18" charset="0"/>
              </a:rPr>
              <a:t>neural</a:t>
            </a:r>
            <a:r>
              <a:rPr lang="vi-VN" dirty="0">
                <a:latin typeface="Times New Roman" panose="02020603050405020304" pitchFamily="18" charset="0"/>
                <a:cs typeface="Times New Roman" panose="02020603050405020304" pitchFamily="18" charset="0"/>
              </a:rPr>
              <a:t> sâu như mạng </a:t>
            </a:r>
            <a:r>
              <a:rPr lang="vi-VN" dirty="0" err="1">
                <a:latin typeface="Times New Roman" panose="02020603050405020304" pitchFamily="18" charset="0"/>
                <a:cs typeface="Times New Roman" panose="02020603050405020304" pitchFamily="18" charset="0"/>
              </a:rPr>
              <a:t>neural</a:t>
            </a:r>
            <a:r>
              <a:rPr lang="vi-VN" dirty="0">
                <a:latin typeface="Times New Roman" panose="02020603050405020304" pitchFamily="18" charset="0"/>
                <a:cs typeface="Times New Roman" panose="02020603050405020304" pitchFamily="18" charset="0"/>
              </a:rPr>
              <a:t> tích chập (</a:t>
            </a:r>
            <a:r>
              <a:rPr lang="vi-VN" dirty="0" err="1">
                <a:latin typeface="Times New Roman" panose="02020603050405020304" pitchFamily="18" charset="0"/>
                <a:cs typeface="Times New Roman" panose="02020603050405020304" pitchFamily="18" charset="0"/>
              </a:rPr>
              <a:t>Convolutional</a:t>
            </a:r>
            <a:r>
              <a:rPr lang="vi-VN" dirty="0">
                <a:latin typeface="Times New Roman" panose="02020603050405020304" pitchFamily="18" charset="0"/>
                <a:cs typeface="Times New Roman" panose="02020603050405020304" pitchFamily="18" charset="0"/>
              </a:rPr>
              <a:t> </a:t>
            </a:r>
            <a:r>
              <a:rPr lang="vi-VN" dirty="0" err="1">
                <a:latin typeface="Times New Roman" panose="02020603050405020304" pitchFamily="18" charset="0"/>
                <a:cs typeface="Times New Roman" panose="02020603050405020304" pitchFamily="18" charset="0"/>
              </a:rPr>
              <a:t>Neural</a:t>
            </a:r>
            <a:r>
              <a:rPr lang="vi-VN" dirty="0">
                <a:latin typeface="Times New Roman" panose="02020603050405020304" pitchFamily="18" charset="0"/>
                <a:cs typeface="Times New Roman" panose="02020603050405020304" pitchFamily="18" charset="0"/>
              </a:rPr>
              <a:t> </a:t>
            </a:r>
            <a:r>
              <a:rPr lang="vi-VN" dirty="0" err="1">
                <a:latin typeface="Times New Roman" panose="02020603050405020304" pitchFamily="18" charset="0"/>
                <a:cs typeface="Times New Roman" panose="02020603050405020304" pitchFamily="18" charset="0"/>
              </a:rPr>
              <a:t>Network</a:t>
            </a:r>
            <a:r>
              <a:rPr lang="vi-VN" dirty="0">
                <a:latin typeface="Times New Roman" panose="02020603050405020304" pitchFamily="18" charset="0"/>
                <a:cs typeface="Times New Roman" panose="02020603050405020304" pitchFamily="18" charset="0"/>
              </a:rPr>
              <a:t> - CNN) để xây dựng mô hình học sâu. Mạng CNN đã được chứng minh là hiệu quả trong việc xử lý và phân loại hình ảnh.</a:t>
            </a:r>
            <a:endParaRPr lang="vi-VN"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defRPr/>
            </a:pPr>
            <a:endParaRPr lang="vi-VN"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vi-VN" dirty="0">
                <a:latin typeface="Times New Roman" panose="02020603050405020304" pitchFamily="18" charset="0"/>
                <a:cs typeface="Times New Roman" panose="02020603050405020304" pitchFamily="18" charset="0"/>
              </a:rPr>
              <a:t>3. </a:t>
            </a:r>
            <a:r>
              <a:rPr lang="en-US" sz="1100" dirty="0" err="1">
                <a:latin typeface="Times New Roman" panose="02020603050405020304" pitchFamily="18" charset="0"/>
                <a:cs typeface="Times New Roman" panose="02020603050405020304" pitchFamily="18" charset="0"/>
              </a:rPr>
              <a:t>Áp</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dụng</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mô</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hình</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học</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sâu</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cho</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việc</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phát</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hiện</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phần</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mềm</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độc</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hại</a:t>
            </a:r>
            <a:endParaRPr lang="en-US" sz="11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defRPr/>
            </a:pPr>
            <a:r>
              <a:rPr lang="vi-VN" dirty="0">
                <a:latin typeface="Times New Roman" panose="02020603050405020304" pitchFamily="18" charset="0"/>
                <a:cs typeface="Times New Roman" panose="02020603050405020304" pitchFamily="18" charset="0"/>
              </a:rPr>
              <a:t>Xây dựng mô hình học sâu để huấn luyện nó trên tập dữ liệu chứa các ví dụ về phần mềm độc hại và các ví dụ không phải phần mềm độc hại. Mô hình sẽ học cách phân loại các hình ảnh có phải phần mềm độc hại hay không.</a:t>
            </a:r>
            <a:endParaRPr lang="vi-VN"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defRPr/>
            </a:pPr>
            <a:r>
              <a:rPr lang="vi-VN" dirty="0"/>
              <a:t>Hình 2</a:t>
            </a:r>
            <a:r>
              <a:rPr lang="vi-VN" sz="1800" kern="100" dirty="0">
                <a:effectLst/>
                <a:latin typeface="Calibri" panose="020F0502020204030204" pitchFamily="34" charset="0"/>
                <a:ea typeface="DengXian" panose="02010600030101010101" pitchFamily="2" charset="-122"/>
                <a:cs typeface="Mangal" panose="02040503050203030202" pitchFamily="18" charset="0"/>
              </a:rPr>
              <a:t>a,Hình ảnh này hiển thị các phần khác nhau của mã nhị phân hiển thị cấu trúc đặc biệt, điều này rất hữu ích trong việc nhận biết các mẫu tương tự [38]. Ví dụ, Hình 2(b) hiển thị sự tương đồng trong các hình ảnh của bốn biến thể phần mềm độc hại thuộc cùng một gia đình phần mềm độc hại được gọi là </a:t>
            </a:r>
            <a:r>
              <a:rPr lang="vi-VN" sz="1800" kern="100" dirty="0" err="1">
                <a:effectLst/>
                <a:latin typeface="Calibri" panose="020F0502020204030204" pitchFamily="34" charset="0"/>
                <a:ea typeface="DengXian" panose="02010600030101010101" pitchFamily="2" charset="-122"/>
                <a:cs typeface="Mangal" panose="02040503050203030202" pitchFamily="18" charset="0"/>
              </a:rPr>
              <a:t>Dialplatform.B</a:t>
            </a:r>
            <a:endParaRPr lang="en-US" sz="1800" kern="100" dirty="0">
              <a:effectLst/>
              <a:latin typeface="Calibri" panose="020F0502020204030204" pitchFamily="34" charset="0"/>
              <a:ea typeface="DengXian" panose="02010600030101010101" pitchFamily="2" charset="-122"/>
              <a:cs typeface="Mangal" panose="02040503050203030202" pitchFamily="18" charset="0"/>
            </a:endParaRPr>
          </a:p>
          <a:p>
            <a:pPr marL="158750" indent="0">
              <a:buNone/>
            </a:pPr>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a:buChar char="●"/>
              <a:defRPr/>
            </a:pPr>
            <a:r>
              <a:rPr lang="vi-VN" sz="1800" kern="100" dirty="0">
                <a:effectLst/>
                <a:latin typeface="Calibri" panose="020F0502020204030204" pitchFamily="34" charset="0"/>
                <a:ea typeface="DengXian" panose="02010600030101010101" pitchFamily="2" charset="-122"/>
                <a:cs typeface="Mangal" panose="02040503050203030202" pitchFamily="18" charset="0"/>
              </a:rPr>
              <a:t>-&gt; Khó phân tích đối với </a:t>
            </a:r>
            <a:r>
              <a:rPr lang="vi-VN" sz="1800" kern="100" dirty="0" err="1">
                <a:effectLst/>
                <a:latin typeface="Calibri" panose="020F0502020204030204" pitchFamily="34" charset="0"/>
                <a:ea typeface="DengXian" panose="02010600030101010101" pitchFamily="2" charset="-122"/>
                <a:cs typeface="Mangal" panose="02040503050203030202" pitchFamily="18" charset="0"/>
              </a:rPr>
              <a:t>malware</a:t>
            </a:r>
            <a:r>
              <a:rPr lang="vi-VN" sz="1800" kern="100" dirty="0">
                <a:effectLst/>
                <a:latin typeface="Calibri" panose="020F0502020204030204" pitchFamily="34" charset="0"/>
                <a:ea typeface="DengXian" panose="02010600030101010101" pitchFamily="2" charset="-122"/>
                <a:cs typeface="Mangal" panose="02040503050203030202" pitchFamily="18" charset="0"/>
              </a:rPr>
              <a:t> che dấu và </a:t>
            </a:r>
            <a:r>
              <a:rPr lang="vi-VN" sz="1800" kern="100" dirty="0" err="1">
                <a:effectLst/>
                <a:latin typeface="Calibri" panose="020F0502020204030204" pitchFamily="34" charset="0"/>
                <a:ea typeface="DengXian" panose="02010600030101010101" pitchFamily="2" charset="-122"/>
                <a:cs typeface="Mangal" panose="02040503050203030202" pitchFamily="18" charset="0"/>
              </a:rPr>
              <a:t>dc</a:t>
            </a:r>
            <a:r>
              <a:rPr lang="vi-VN" sz="1800" kern="100" dirty="0">
                <a:effectLst/>
                <a:latin typeface="Calibri" panose="020F0502020204030204" pitchFamily="34" charset="0"/>
                <a:ea typeface="DengXian" panose="02010600030101010101" pitchFamily="2" charset="-122"/>
                <a:cs typeface="Mangal" panose="02040503050203030202" pitchFamily="18" charset="0"/>
              </a:rPr>
              <a:t> đóng  gói khác nhau với độ phân giải khác nhau </a:t>
            </a:r>
            <a:endParaRPr lang="en-US" sz="1800" kern="100" dirty="0">
              <a:effectLst/>
              <a:latin typeface="Calibri" panose="020F0502020204030204" pitchFamily="34" charset="0"/>
              <a:ea typeface="DengXian" panose="02010600030101010101" pitchFamily="2" charset="-122"/>
              <a:cs typeface="Mangal" panose="02040503050203030202" pitchFamily="18" charset="0"/>
            </a:endParaRPr>
          </a:p>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a:spcBef>
                <a:spcPts val="0"/>
              </a:spcBef>
              <a:spcAft>
                <a:spcPts val="0"/>
              </a:spcAft>
            </a:pPr>
            <a:r>
              <a:rPr lang="en-US" sz="1800" dirty="0">
                <a:solidFill>
                  <a:srgbClr val="0096FA"/>
                </a:solidFill>
                <a:effectLst/>
                <a:latin typeface="Times New Roman" panose="02020603050405020304" pitchFamily="18" charset="0"/>
                <a:ea typeface="Arial" panose="020B0604020202020204" pitchFamily="34" charset="0"/>
              </a:rPr>
              <a:t>- Feature extract dataset </a:t>
            </a:r>
            <a:r>
              <a:rPr lang="en-US" sz="1800" dirty="0" err="1">
                <a:solidFill>
                  <a:srgbClr val="0096FA"/>
                </a:solidFill>
                <a:effectLst/>
                <a:latin typeface="Times New Roman" panose="02020603050405020304" pitchFamily="18" charset="0"/>
                <a:ea typeface="Arial" panose="020B0604020202020204" pitchFamily="34" charset="0"/>
              </a:rPr>
              <a:t>ra</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được</a:t>
            </a:r>
            <a:r>
              <a:rPr lang="en-US" sz="1800" dirty="0">
                <a:solidFill>
                  <a:srgbClr val="0096FA"/>
                </a:solidFill>
                <a:effectLst/>
                <a:latin typeface="Times New Roman" panose="02020603050405020304" pitchFamily="18" charset="0"/>
                <a:ea typeface="Arial" panose="020B0604020202020204" pitchFamily="34" charset="0"/>
              </a:rPr>
              <a:t> file binary</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Từ</a:t>
            </a:r>
            <a:r>
              <a:rPr lang="en-US" sz="1800" dirty="0">
                <a:solidFill>
                  <a:srgbClr val="0096FA"/>
                </a:solidFill>
                <a:effectLst/>
                <a:latin typeface="Times New Roman" panose="02020603050405020304" pitchFamily="18" charset="0"/>
                <a:ea typeface="Arial" panose="020B0604020202020204" pitchFamily="34" charset="0"/>
              </a:rPr>
              <a:t> file binary </a:t>
            </a:r>
            <a:r>
              <a:rPr lang="en-US" sz="1800" dirty="0" err="1">
                <a:solidFill>
                  <a:srgbClr val="0096FA"/>
                </a:solidFill>
                <a:effectLst/>
                <a:latin typeface="Times New Roman" panose="02020603050405020304" pitchFamily="18" charset="0"/>
                <a:ea typeface="Arial" panose="020B0604020202020204" pitchFamily="34" charset="0"/>
              </a:rPr>
              <a:t>đó</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mới</a:t>
            </a:r>
            <a:r>
              <a:rPr lang="en-US" sz="1800" dirty="0">
                <a:solidFill>
                  <a:srgbClr val="0096FA"/>
                </a:solidFill>
                <a:effectLst/>
                <a:latin typeface="Times New Roman" panose="02020603050405020304" pitchFamily="18" charset="0"/>
                <a:ea typeface="Arial" panose="020B0604020202020204" pitchFamily="34" charset="0"/>
              </a:rPr>
              <a:t> convert sang gray image</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Dùng</a:t>
            </a:r>
            <a:r>
              <a:rPr lang="en-US" sz="1800" dirty="0">
                <a:solidFill>
                  <a:srgbClr val="0096FA"/>
                </a:solidFill>
                <a:effectLst/>
                <a:latin typeface="Times New Roman" panose="02020603050405020304" pitchFamily="18" charset="0"/>
                <a:ea typeface="Arial" panose="020B0604020202020204" pitchFamily="34" charset="0"/>
              </a:rPr>
              <a:t> deep learning </a:t>
            </a:r>
            <a:r>
              <a:rPr lang="en-US" sz="1800" dirty="0" err="1">
                <a:solidFill>
                  <a:srgbClr val="0096FA"/>
                </a:solidFill>
                <a:effectLst/>
                <a:latin typeface="Times New Roman" panose="02020603050405020304" pitchFamily="18" charset="0"/>
                <a:ea typeface="Arial" panose="020B0604020202020204" pitchFamily="34" charset="0"/>
              </a:rPr>
              <a:t>xử</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lý</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dữ</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liệu</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ảnh</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Các</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đặc</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điểm</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hình</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ảnh</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được</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trích</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xuất</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từ</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mô</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hình</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mạng</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thần</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kinh</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tích</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chập</a:t>
            </a:r>
            <a:r>
              <a:rPr lang="en-US" sz="1800" dirty="0">
                <a:solidFill>
                  <a:srgbClr val="0096FA"/>
                </a:solidFill>
                <a:effectLst/>
                <a:latin typeface="Times New Roman" panose="02020603050405020304" pitchFamily="18" charset="0"/>
                <a:ea typeface="Arial" panose="020B0604020202020204" pitchFamily="34" charset="0"/>
              </a:rPr>
              <a:t> </a:t>
            </a:r>
            <a:r>
              <a:rPr lang="en-US" sz="1800" dirty="0" err="1">
                <a:solidFill>
                  <a:srgbClr val="0096FA"/>
                </a:solidFill>
                <a:effectLst/>
                <a:latin typeface="Times New Roman" panose="02020603050405020304" pitchFamily="18" charset="0"/>
                <a:ea typeface="Arial" panose="020B0604020202020204" pitchFamily="34" charset="0"/>
              </a:rPr>
              <a:t>sâu</a:t>
            </a:r>
            <a:r>
              <a:rPr lang="en-US" sz="1800" dirty="0">
                <a:solidFill>
                  <a:srgbClr val="0096FA"/>
                </a:solidFill>
                <a:effectLst/>
                <a:latin typeface="Times New Roman" panose="02020603050405020304" pitchFamily="18" charset="0"/>
                <a:ea typeface="Arial" panose="020B0604020202020204" pitchFamily="34" charset="0"/>
              </a:rPr>
              <a:t> (CNN)</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Sử</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dụng</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các</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kĩ</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thuật</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phân:t-SNE</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giúp</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giảm</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số</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chiều</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của</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dữ</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liệu</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và</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tạo</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ra</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một</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biểu</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đồ</a:t>
            </a:r>
            <a:r>
              <a:rPr lang="en-US" sz="1800" dirty="0">
                <a:solidFill>
                  <a:srgbClr val="000000"/>
                </a:solidFill>
                <a:effectLst/>
                <a:latin typeface="Times New Roman" panose="02020603050405020304" pitchFamily="18" charset="0"/>
                <a:ea typeface="Arial" panose="020B0604020202020204" pitchFamily="34" charset="0"/>
              </a:rPr>
              <a:t> 2D </a:t>
            </a:r>
            <a:r>
              <a:rPr lang="en-US" sz="1800" dirty="0" err="1">
                <a:solidFill>
                  <a:srgbClr val="000000"/>
                </a:solidFill>
                <a:effectLst/>
                <a:latin typeface="Times New Roman" panose="02020603050405020304" pitchFamily="18" charset="0"/>
                <a:ea typeface="Arial" panose="020B0604020202020204" pitchFamily="34" charset="0"/>
              </a:rPr>
              <a:t>mô</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tả</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vị</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trí</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của</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các</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nhóm</a:t>
            </a:r>
            <a:r>
              <a:rPr lang="en-US" sz="1800" dirty="0">
                <a:solidFill>
                  <a:srgbClr val="000000"/>
                </a:solidFill>
                <a:effectLst/>
                <a:latin typeface="Times New Roman" panose="02020603050405020304" pitchFamily="18" charset="0"/>
                <a:ea typeface="Arial" panose="020B0604020202020204" pitchFamily="34" charset="0"/>
              </a:rPr>
              <a:t> feature </a:t>
            </a:r>
            <a:r>
              <a:rPr lang="en-US" sz="1800" dirty="0" err="1">
                <a:solidFill>
                  <a:srgbClr val="000000"/>
                </a:solidFill>
                <a:effectLst/>
                <a:latin typeface="Times New Roman" panose="02020603050405020304" pitchFamily="18" charset="0"/>
                <a:ea typeface="Arial" panose="020B0604020202020204" pitchFamily="34" charset="0"/>
              </a:rPr>
              <a:t>trong</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không</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gian</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mới</a:t>
            </a:r>
            <a:r>
              <a:rPr lang="en-US" sz="1800" dirty="0">
                <a:solidFill>
                  <a:srgbClr val="000000"/>
                </a:solidFill>
                <a:effectLst/>
                <a:latin typeface="Times New Roman" panose="02020603050405020304" pitchFamily="18" charset="0"/>
                <a:ea typeface="Arial" panose="020B0604020202020204" pitchFamily="34" charset="0"/>
              </a:rPr>
              <a:t>=&gt; </a:t>
            </a:r>
            <a:r>
              <a:rPr lang="en-US" sz="1800" dirty="0" err="1">
                <a:solidFill>
                  <a:srgbClr val="000000"/>
                </a:solidFill>
                <a:effectLst/>
                <a:latin typeface="Times New Roman" panose="02020603050405020304" pitchFamily="18" charset="0"/>
                <a:ea typeface="Arial" panose="020B0604020202020204" pitchFamily="34" charset="0"/>
              </a:rPr>
              <a:t>chọn</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ra</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các</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dữ</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liệu</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có</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nhóm</a:t>
            </a:r>
            <a:r>
              <a:rPr lang="en-US" sz="1800" dirty="0">
                <a:solidFill>
                  <a:srgbClr val="000000"/>
                </a:solidFill>
                <a:effectLst/>
                <a:latin typeface="Times New Roman" panose="02020603050405020304" pitchFamily="18" charset="0"/>
                <a:ea typeface="Arial" panose="020B0604020202020204" pitchFamily="34" charset="0"/>
              </a:rPr>
              <a:t> feature </a:t>
            </a:r>
            <a:r>
              <a:rPr lang="en-US" sz="1800" dirty="0" err="1">
                <a:solidFill>
                  <a:srgbClr val="000000"/>
                </a:solidFill>
                <a:effectLst/>
                <a:latin typeface="Times New Roman" panose="02020603050405020304" pitchFamily="18" charset="0"/>
                <a:ea typeface="Arial" panose="020B0604020202020204" pitchFamily="34" charset="0"/>
              </a:rPr>
              <a:t>có</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độ</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tương</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đồng</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và</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có</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nhóm</a:t>
            </a:r>
            <a:r>
              <a:rPr lang="en-US" sz="1800" dirty="0">
                <a:solidFill>
                  <a:srgbClr val="000000"/>
                </a:solidFill>
                <a:effectLst/>
                <a:latin typeface="Times New Roman" panose="02020603050405020304" pitchFamily="18" charset="0"/>
                <a:ea typeface="Arial" panose="020B0604020202020204" pitchFamily="34" charset="0"/>
              </a:rPr>
              <a:t> feature </a:t>
            </a:r>
            <a:r>
              <a:rPr lang="en-US" sz="1800" dirty="0" err="1">
                <a:solidFill>
                  <a:srgbClr val="000000"/>
                </a:solidFill>
                <a:effectLst/>
                <a:latin typeface="Times New Roman" panose="02020603050405020304" pitchFamily="18" charset="0"/>
                <a:ea typeface="Arial" panose="020B0604020202020204" pitchFamily="34" charset="0"/>
              </a:rPr>
              <a:t>quan</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trọng</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nhất</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để</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phân</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biệt</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các</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dữ</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liệu</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với</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nhau</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sau</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đó</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phân</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cụm</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0000"/>
                </a:solidFill>
                <a:effectLst/>
                <a:latin typeface="Times New Roman" panose="02020603050405020304" pitchFamily="18" charset="0"/>
                <a:ea typeface="Arial" panose="020B0604020202020204" pitchFamily="34" charset="0"/>
              </a:rPr>
              <a:t>- Sau </a:t>
            </a:r>
            <a:r>
              <a:rPr lang="en-US" sz="1800" dirty="0" err="1">
                <a:solidFill>
                  <a:srgbClr val="000000"/>
                </a:solidFill>
                <a:effectLst/>
                <a:latin typeface="Times New Roman" panose="02020603050405020304" pitchFamily="18" charset="0"/>
                <a:ea typeface="Arial" panose="020B0604020202020204" pitchFamily="34" charset="0"/>
              </a:rPr>
              <a:t>đó</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phân</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cụm</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dùng</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kmean</a:t>
            </a:r>
            <a:r>
              <a:rPr lang="en-US" sz="1800" dirty="0">
                <a:solidFill>
                  <a:srgbClr val="000000"/>
                </a:solidFill>
                <a:effectLst/>
                <a:latin typeface="Times New Roman" panose="02020603050405020304" pitchFamily="18" charset="0"/>
                <a:ea typeface="Arial" panose="020B0604020202020204" pitchFamily="34" charset="0"/>
              </a:rPr>
              <a:t> algo.</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Sử</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dùng</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mô</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hình</a:t>
            </a:r>
            <a:r>
              <a:rPr lang="en-US" sz="1800" dirty="0">
                <a:solidFill>
                  <a:srgbClr val="000000"/>
                </a:solidFill>
                <a:effectLst/>
                <a:latin typeface="Times New Roman" panose="02020603050405020304" pitchFamily="18" charset="0"/>
                <a:ea typeface="Arial" panose="020B0604020202020204" pitchFamily="34" charset="0"/>
              </a:rPr>
              <a:t> SVM </a:t>
            </a:r>
            <a:r>
              <a:rPr lang="en-US" sz="1800" dirty="0" err="1">
                <a:solidFill>
                  <a:srgbClr val="000000"/>
                </a:solidFill>
                <a:effectLst/>
                <a:latin typeface="Times New Roman" panose="02020603050405020304" pitchFamily="18" charset="0"/>
                <a:ea typeface="Arial" panose="020B0604020202020204" pitchFamily="34" charset="0"/>
              </a:rPr>
              <a:t>để</a:t>
            </a:r>
            <a:r>
              <a:rPr lang="en-US" sz="1800" dirty="0">
                <a:solidFill>
                  <a:srgbClr val="000000"/>
                </a:solidFill>
                <a:effectLst/>
                <a:latin typeface="Times New Roman" panose="02020603050405020304" pitchFamily="18" charset="0"/>
                <a:ea typeface="Arial" panose="020B0604020202020204" pitchFamily="34" charset="0"/>
              </a:rPr>
              <a:t> train </a:t>
            </a:r>
            <a:r>
              <a:rPr lang="en-US" sz="1800" dirty="0" err="1">
                <a:solidFill>
                  <a:srgbClr val="000000"/>
                </a:solidFill>
                <a:effectLst/>
                <a:latin typeface="Times New Roman" panose="02020603050405020304" pitchFamily="18" charset="0"/>
                <a:ea typeface="Arial" panose="020B0604020202020204" pitchFamily="34" charset="0"/>
              </a:rPr>
              <a:t>tập</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dữ</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liệu</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vừa</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nhận</a:t>
            </a:r>
            <a:r>
              <a:rPr lang="en-US" sz="1800" dirty="0">
                <a:solidFill>
                  <a:srgbClr val="000000"/>
                </a:solidFill>
                <a:effectLst/>
                <a:latin typeface="Times New Roman" panose="02020603050405020304" pitchFamily="18" charset="0"/>
                <a:ea typeface="Arial" panose="020B0604020202020204" pitchFamily="34" charset="0"/>
              </a:rPr>
              <a:t> </a:t>
            </a:r>
            <a:r>
              <a:rPr lang="en-US" sz="1800" dirty="0" err="1">
                <a:solidFill>
                  <a:srgbClr val="000000"/>
                </a:solidFill>
                <a:effectLst/>
                <a:latin typeface="Times New Roman" panose="02020603050405020304" pitchFamily="18" charset="0"/>
                <a:ea typeface="Arial" panose="020B0604020202020204" pitchFamily="34" charset="0"/>
              </a:rPr>
              <a:t>được</a:t>
            </a:r>
            <a:endParaRPr lang="en-US" sz="1800" dirty="0">
              <a:effectLst/>
              <a:latin typeface="Times New Roman" panose="02020603050405020304" pitchFamily="18" charset="0"/>
              <a:ea typeface="Times New Roman" panose="02020603050405020304" pitchFamily="18" charset="0"/>
            </a:endParaRPr>
          </a:p>
          <a:p>
            <a:pPr marL="0" marR="0">
              <a:lnSpc>
                <a:spcPct val="107000"/>
              </a:lnSpc>
              <a:spcBef>
                <a:spcPts val="0"/>
              </a:spcBef>
              <a:spcAft>
                <a:spcPts val="800"/>
              </a:spcAft>
            </a:pPr>
            <a:r>
              <a:rPr lang="en-US" sz="1800" kern="100">
                <a:effectLst/>
                <a:latin typeface="Calibri" panose="020F0502020204030204" pitchFamily="34" charset="0"/>
                <a:ea typeface="DengXian" panose="02010600030101010101" pitchFamily="2" charset="-122"/>
                <a:cs typeface="Mangal" panose="02040503050203030202" pitchFamily="18" charset="0"/>
              </a:rPr>
              <a:t> </a:t>
            </a:r>
            <a:endParaRPr lang="en-US" sz="1800" kern="100">
              <a:effectLst/>
              <a:latin typeface="Calibri" panose="020F0502020204030204" pitchFamily="34" charset="0"/>
              <a:ea typeface="DengXian" panose="02010600030101010101" pitchFamily="2" charset="-122"/>
              <a:cs typeface="Mangal" panose="02040503050203030202" pitchFamily="18" charset="0"/>
            </a:endParaRPr>
          </a:p>
          <a:p>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sz="1800" dirty="0">
                <a:effectLst/>
                <a:latin typeface="Calibri" panose="020F0502020204030204" pitchFamily="34" charset="0"/>
                <a:ea typeface="DengXian" panose="02010600030101010101" pitchFamily="2" charset="-122"/>
                <a:cs typeface="Mangal" panose="02040503050203030202" pitchFamily="18" charset="0"/>
              </a:rPr>
              <a:t>: (</a:t>
            </a:r>
            <a:r>
              <a:rPr lang="vi-VN" sz="1800" dirty="0" err="1">
                <a:effectLst/>
                <a:latin typeface="Calibri" panose="020F0502020204030204" pitchFamily="34" charset="0"/>
                <a:ea typeface="DengXian" panose="02010600030101010101" pitchFamily="2" charset="-122"/>
                <a:cs typeface="Mangal" panose="02040503050203030202" pitchFamily="18" charset="0"/>
              </a:rPr>
              <a:t>Convolutional</a:t>
            </a:r>
            <a:r>
              <a:rPr lang="vi-VN" sz="1800" dirty="0">
                <a:effectLst/>
                <a:latin typeface="Calibri" panose="020F0502020204030204" pitchFamily="34" charset="0"/>
                <a:ea typeface="DengXian" panose="02010600030101010101" pitchFamily="2" charset="-122"/>
                <a:cs typeface="Mangal" panose="02040503050203030202" pitchFamily="18" charset="0"/>
              </a:rPr>
              <a:t> </a:t>
            </a:r>
            <a:r>
              <a:rPr lang="vi-VN" sz="1800" dirty="0" err="1">
                <a:effectLst/>
                <a:latin typeface="Calibri" panose="020F0502020204030204" pitchFamily="34" charset="0"/>
                <a:ea typeface="DengXian" panose="02010600030101010101" pitchFamily="2" charset="-122"/>
                <a:cs typeface="Mangal" panose="02040503050203030202" pitchFamily="18" charset="0"/>
              </a:rPr>
              <a:t>Neural</a:t>
            </a:r>
            <a:r>
              <a:rPr lang="vi-VN" sz="1800" dirty="0">
                <a:effectLst/>
                <a:latin typeface="Calibri" panose="020F0502020204030204" pitchFamily="34" charset="0"/>
                <a:ea typeface="DengXian" panose="02010600030101010101" pitchFamily="2" charset="-122"/>
                <a:cs typeface="Mangal" panose="02040503050203030202" pitchFamily="18" charset="0"/>
              </a:rPr>
              <a:t> </a:t>
            </a:r>
            <a:r>
              <a:rPr lang="vi-VN" sz="1800" dirty="0" err="1">
                <a:effectLst/>
                <a:latin typeface="Calibri" panose="020F0502020204030204" pitchFamily="34" charset="0"/>
                <a:ea typeface="DengXian" panose="02010600030101010101" pitchFamily="2" charset="-122"/>
                <a:cs typeface="Mangal" panose="02040503050203030202" pitchFamily="18" charset="0"/>
              </a:rPr>
              <a:t>Network</a:t>
            </a:r>
            <a:r>
              <a:rPr lang="vi-VN" sz="1800" dirty="0">
                <a:effectLst/>
                <a:latin typeface="Calibri" panose="020F0502020204030204" pitchFamily="34" charset="0"/>
                <a:ea typeface="DengXian" panose="02010600030101010101" pitchFamily="2" charset="-122"/>
                <a:cs typeface="Mangal" panose="02040503050203030202" pitchFamily="18" charset="0"/>
              </a:rPr>
              <a:t>) là một loại mô hình học sâu được sử dụng phổ biến trong lĩnh vực thị giác máy tính và xử lý hình ảnh. Nó được thiết kế đặc biệt để xử lý dữ liệu không gian như hình ảnh và </a:t>
            </a:r>
            <a:r>
              <a:rPr lang="vi-VN" sz="1800" dirty="0" err="1">
                <a:effectLst/>
                <a:latin typeface="Calibri" panose="020F0502020204030204" pitchFamily="34" charset="0"/>
                <a:ea typeface="DengXian" panose="02010600030101010101" pitchFamily="2" charset="-122"/>
                <a:cs typeface="Mangal" panose="02040503050203030202" pitchFamily="18" charset="0"/>
              </a:rPr>
              <a:t>video</a:t>
            </a:r>
            <a:r>
              <a:rPr lang="vi-VN" sz="1800" dirty="0">
                <a:effectLst/>
                <a:latin typeface="Calibri" panose="020F0502020204030204" pitchFamily="34" charset="0"/>
                <a:ea typeface="DengXian" panose="02010600030101010101" pitchFamily="2" charset="-122"/>
                <a:cs typeface="Mangal" panose="02040503050203030202" pitchFamily="18" charset="0"/>
              </a:rPr>
              <a:t>.</a:t>
            </a:r>
            <a:endParaRPr lang="vi-VN" sz="1800" dirty="0">
              <a:effectLst/>
              <a:latin typeface="Calibri" panose="020F0502020204030204" pitchFamily="34" charset="0"/>
              <a:ea typeface="DengXian" panose="02010600030101010101" pitchFamily="2" charset="-122"/>
              <a:cs typeface="Mangal" panose="02040503050203030202" pitchFamily="18" charset="0"/>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a:buChar char="●"/>
              <a:defRPr/>
            </a:pPr>
            <a:r>
              <a:rPr lang="vi-VN" sz="1800" kern="100" dirty="0">
                <a:solidFill>
                  <a:srgbClr val="D1D5DB"/>
                </a:solidFill>
                <a:effectLst/>
                <a:latin typeface="Segoe UI" panose="020B0502040204020203" pitchFamily="34" charset="0"/>
                <a:ea typeface="DengXian" panose="02010600030101010101" pitchFamily="2" charset="-122"/>
                <a:cs typeface="Mangal" panose="02040503050203030202" pitchFamily="18" charset="0"/>
              </a:rPr>
              <a:t>=&gt;Mô hình CNN đã chứng tỏ hiệu suất cao trong nhiều nhiệm vụ như nhận dạng đối tượng trong hình ảnh, phân loại ảnh, nhận dạng khuôn mặt, và nhận dạng âm thanh. Nó cũng đã được áp dụng thành công trong lĩnh vực phân tích </a:t>
            </a:r>
            <a:r>
              <a:rPr lang="vi-VN" sz="1800" kern="100" dirty="0" err="1">
                <a:solidFill>
                  <a:srgbClr val="D1D5DB"/>
                </a:solidFill>
                <a:effectLst/>
                <a:latin typeface="Segoe UI" panose="020B0502040204020203" pitchFamily="34" charset="0"/>
                <a:ea typeface="DengXian" panose="02010600030101010101" pitchFamily="2" charset="-122"/>
                <a:cs typeface="Mangal" panose="02040503050203030202" pitchFamily="18" charset="0"/>
              </a:rPr>
              <a:t>malware</a:t>
            </a:r>
            <a:r>
              <a:rPr lang="vi-VN" sz="1800" kern="100" dirty="0">
                <a:solidFill>
                  <a:srgbClr val="D1D5DB"/>
                </a:solidFill>
                <a:effectLst/>
                <a:latin typeface="Segoe UI" panose="020B0502040204020203" pitchFamily="34" charset="0"/>
                <a:ea typeface="DengXian" panose="02010600030101010101" pitchFamily="2" charset="-122"/>
                <a:cs typeface="Mangal" panose="02040503050203030202" pitchFamily="18" charset="0"/>
              </a:rPr>
              <a:t>, trong đó mô hình CNN được sử dụng để phân loại và nhận dạng các mẫu phần mềm độc hại dựa trên đặc trưng của mã nhị phân.</a:t>
            </a:r>
            <a:endParaRPr lang="en-US" sz="1800" kern="100" dirty="0">
              <a:effectLst/>
              <a:latin typeface="Calibri" panose="020F0502020204030204" pitchFamily="34" charset="0"/>
              <a:ea typeface="DengXian" panose="02010600030101010101" pitchFamily="2" charset="-122"/>
              <a:cs typeface="Mangal" panose="02040503050203030202" pitchFamily="18" charset="0"/>
            </a:endParaRPr>
          </a:p>
          <a:p>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02"/>
        <p:cNvGrpSpPr/>
        <p:nvPr/>
      </p:nvGrpSpPr>
      <p:grpSpPr>
        <a:xfrm>
          <a:off x="0" y="0"/>
          <a:ext cx="0" cy="0"/>
          <a:chOff x="0" y="0"/>
          <a:chExt cx="0" cy="0"/>
        </a:xfrm>
      </p:grpSpPr>
      <p:sp>
        <p:nvSpPr>
          <p:cNvPr id="403" name="Google Shape;403;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tretch>
            <a:fillRect/>
          </a:stretch>
        </p:blipFill>
        <p:spPr>
          <a:xfrm>
            <a:off x="-9525" y="-2381"/>
            <a:ext cx="9153525" cy="5145881"/>
          </a:xfrm>
          <a:prstGeom prst="rect">
            <a:avLst/>
          </a:prstGeom>
          <a:noFill/>
          <a:ln w="9525">
            <a:noFill/>
          </a:ln>
        </p:spPr>
      </p:pic>
      <p:sp>
        <p:nvSpPr>
          <p:cNvPr id="2051" name="Rectangle 3"/>
          <p:cNvSpPr>
            <a:spLocks noGrp="1" noChangeArrowheads="1"/>
          </p:cNvSpPr>
          <p:nvPr>
            <p:ph type="ctrTitle"/>
          </p:nvPr>
        </p:nvSpPr>
        <p:spPr>
          <a:xfrm>
            <a:off x="1547813" y="844154"/>
            <a:ext cx="6908800" cy="812006"/>
          </a:xfrm>
        </p:spPr>
        <p:txBody>
          <a:bodyPr/>
          <a:lstStyle>
            <a:lvl1pPr algn="r">
              <a:defRPr/>
            </a:lvl1pPr>
          </a:lstStyle>
          <a:p>
            <a:pPr lvl="0"/>
            <a:r>
              <a:rPr lang="en-US" altLang="zh-CN" noProof="0"/>
              <a:t>Click to edit Master title style</a:t>
            </a:r>
            <a:endParaRPr lang="en-US" altLang="zh-CN" noProof="0"/>
          </a:p>
        </p:txBody>
      </p:sp>
      <p:sp>
        <p:nvSpPr>
          <p:cNvPr id="2052" name="Rectangle 4"/>
          <p:cNvSpPr>
            <a:spLocks noGrp="1" noChangeArrowheads="1"/>
          </p:cNvSpPr>
          <p:nvPr>
            <p:ph type="subTitle" idx="1"/>
          </p:nvPr>
        </p:nvSpPr>
        <p:spPr>
          <a:xfrm>
            <a:off x="1547813" y="1763316"/>
            <a:ext cx="6913562" cy="1314450"/>
          </a:xfrm>
        </p:spPr>
        <p:txBody>
          <a:bodyPr/>
          <a:lstStyle>
            <a:lvl1pPr marL="0" indent="0" algn="r">
              <a:buFontTx/>
              <a:buNone/>
              <a:defRPr>
                <a:solidFill>
                  <a:schemeClr val="bg1"/>
                </a:solidFill>
              </a:defRPr>
            </a:lvl1pPr>
          </a:lstStyle>
          <a:p>
            <a:pPr lvl="0"/>
            <a:r>
              <a:rPr lang="en-US" altLang="zh-CN" noProof="0"/>
              <a:t>Click to edit Master subtitle style</a:t>
            </a:r>
            <a:endParaRPr lang="en-US" altLang="zh-CN" noProof="0"/>
          </a:p>
        </p:txBody>
      </p:sp>
      <p:sp>
        <p:nvSpPr>
          <p:cNvPr id="9" name="Rectangle 5"/>
          <p:cNvSpPr>
            <a:spLocks noGrp="1" noChangeArrowheads="1"/>
          </p:cNvSpPr>
          <p:nvPr>
            <p:ph type="dt" sz="half" idx="2"/>
          </p:nvPr>
        </p:nvSpPr>
        <p:spPr bwMode="auto">
          <a:xfrm>
            <a:off x="457200" y="4683919"/>
            <a:ext cx="2133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 name="Rectangle 6"/>
          <p:cNvSpPr>
            <a:spLocks noGrp="1" noChangeArrowheads="1"/>
          </p:cNvSpPr>
          <p:nvPr>
            <p:ph type="ftr" sz="quarter" idx="3"/>
          </p:nvPr>
        </p:nvSpPr>
        <p:spPr bwMode="auto">
          <a:xfrm>
            <a:off x="3124200" y="4683919"/>
            <a:ext cx="2895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1" name="Rectangle 7"/>
          <p:cNvSpPr>
            <a:spLocks noGrp="1" noChangeArrowheads="1"/>
          </p:cNvSpPr>
          <p:nvPr>
            <p:ph type="sldNum" sz="quarter" idx="4"/>
          </p:nvPr>
        </p:nvSpPr>
        <p:spPr bwMode="auto">
          <a:xfrm>
            <a:off x="6553200" y="4683919"/>
            <a:ext cx="2133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DA3D971-BD08-4105-986D-4E62801DB796}"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42875"/>
            <a:ext cx="2057400" cy="44529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142875"/>
            <a:ext cx="6019800" cy="44529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a:p>
        </p:txBody>
      </p:sp>
      <p:sp>
        <p:nvSpPr>
          <p:cNvPr id="3" name="Text Placeholder 2"/>
          <p:cNvSpPr>
            <a:spLocks noGrp="1"/>
          </p:cNvSpPr>
          <p:nvPr>
            <p:ph type="body" idx="1"/>
          </p:nvPr>
        </p:nvSpPr>
        <p:spPr>
          <a:xfrm>
            <a:off x="623888" y="3442097"/>
            <a:ext cx="7886700" cy="1125140"/>
          </a:xfrm>
        </p:spPr>
        <p:txBody>
          <a:bodyPr/>
          <a:lstStyle>
            <a:lvl1pPr marL="0" indent="0">
              <a:buNone/>
              <a:defRPr sz="1800"/>
            </a:lvl1pPr>
            <a:lvl2pPr marL="342900" indent="0">
              <a:buNone/>
              <a:defRPr sz="1500"/>
            </a:lvl2pPr>
            <a:lvl3pPr marL="685800" indent="0">
              <a:buNone/>
              <a:defRPr sz="135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881063"/>
            <a:ext cx="4038600" cy="371475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881063"/>
            <a:ext cx="4038600" cy="371475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273844"/>
            <a:ext cx="7886700" cy="994172"/>
          </a:xfrm>
        </p:spPr>
        <p:txBody>
          <a:bodyPr/>
          <a:lstStyle/>
          <a:p>
            <a:r>
              <a:rPr lang="en-US"/>
              <a:t>Click to edit Master title style</a:t>
            </a:r>
            <a:endParaRPr lang="en-US"/>
          </a:p>
        </p:txBody>
      </p:sp>
      <p:sp>
        <p:nvSpPr>
          <p:cNvPr id="3" name="Text Placeholder 2"/>
          <p:cNvSpPr>
            <a:spLocks noGrp="1"/>
          </p:cNvSpPr>
          <p:nvPr>
            <p:ph type="body" idx="1"/>
          </p:nvPr>
        </p:nvSpPr>
        <p:spPr>
          <a:xfrm>
            <a:off x="630238" y="1260872"/>
            <a:ext cx="3868737"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4" name="Content Placeholder 3"/>
          <p:cNvSpPr>
            <a:spLocks noGrp="1"/>
          </p:cNvSpPr>
          <p:nvPr>
            <p:ph sz="half" idx="2"/>
          </p:nvPr>
        </p:nvSpPr>
        <p:spPr>
          <a:xfrm>
            <a:off x="630238" y="1878806"/>
            <a:ext cx="3868737" cy="276344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29150" y="1260872"/>
            <a:ext cx="3887788"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6" name="Content Placeholder 5"/>
          <p:cNvSpPr>
            <a:spLocks noGrp="1"/>
          </p:cNvSpPr>
          <p:nvPr>
            <p:ph sz="quarter" idx="4"/>
          </p:nvPr>
        </p:nvSpPr>
        <p:spPr>
          <a:xfrm>
            <a:off x="4629150" y="1878806"/>
            <a:ext cx="3887788" cy="276344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342900"/>
            <a:ext cx="2949575" cy="1200150"/>
          </a:xfrm>
        </p:spPr>
        <p:txBody>
          <a:bodyPr anchor="b"/>
          <a:lstStyle>
            <a:lvl1pPr>
              <a:defRPr sz="2400"/>
            </a:lvl1pPr>
          </a:lstStyle>
          <a:p>
            <a:r>
              <a:rPr lang="en-US"/>
              <a:t>Click to edit Master title style</a:t>
            </a:r>
            <a:endParaRPr lang="en-US"/>
          </a:p>
        </p:txBody>
      </p:sp>
      <p:sp>
        <p:nvSpPr>
          <p:cNvPr id="3" name="Content Placeholder 2"/>
          <p:cNvSpPr>
            <a:spLocks noGrp="1"/>
          </p:cNvSpPr>
          <p:nvPr>
            <p:ph idx="1"/>
          </p:nvPr>
        </p:nvSpPr>
        <p:spPr>
          <a:xfrm>
            <a:off x="3887788"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630238"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342900"/>
            <a:ext cx="2949575" cy="1200150"/>
          </a:xfrm>
        </p:spPr>
        <p:txBody>
          <a:bodyPr anchor="b"/>
          <a:lstStyle>
            <a:lvl1pPr>
              <a:defRPr sz="2400"/>
            </a:lvl1pPr>
          </a:lstStyle>
          <a:p>
            <a:r>
              <a:rPr lang="en-US"/>
              <a:t>Click to edit Master title style</a:t>
            </a:r>
            <a:endParaRPr lang="en-US"/>
          </a:p>
        </p:txBody>
      </p:sp>
      <p:sp>
        <p:nvSpPr>
          <p:cNvPr id="3" name="Picture Placeholder 2"/>
          <p:cNvSpPr>
            <a:spLocks noGrp="1"/>
          </p:cNvSpPr>
          <p:nvPr>
            <p:ph type="pic" idx="1"/>
          </p:nvPr>
        </p:nvSpPr>
        <p:spPr>
          <a:xfrm>
            <a:off x="3887788" y="740569"/>
            <a:ext cx="4629150" cy="3655219"/>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630238"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2.jpe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6"/>
          <p:cNvPicPr>
            <a:picLocks noChangeAspect="1"/>
          </p:cNvPicPr>
          <p:nvPr/>
        </p:nvPicPr>
        <p:blipFill>
          <a:blip r:embed="rId13"/>
          <a:stretch>
            <a:fillRect/>
          </a:stretch>
        </p:blipFill>
        <p:spPr>
          <a:xfrm>
            <a:off x="0" y="0"/>
            <a:ext cx="9148763" cy="5145881"/>
          </a:xfrm>
          <a:prstGeom prst="rect">
            <a:avLst/>
          </a:prstGeom>
          <a:noFill/>
          <a:ln w="9525">
            <a:noFill/>
          </a:ln>
        </p:spPr>
      </p:pic>
      <p:sp>
        <p:nvSpPr>
          <p:cNvPr id="1027" name="Rectangle 3"/>
          <p:cNvSpPr>
            <a:spLocks noGrp="1"/>
          </p:cNvSpPr>
          <p:nvPr>
            <p:ph type="title"/>
          </p:nvPr>
        </p:nvSpPr>
        <p:spPr>
          <a:xfrm>
            <a:off x="457200" y="142875"/>
            <a:ext cx="8229600" cy="436960"/>
          </a:xfrm>
          <a:prstGeom prst="rect">
            <a:avLst/>
          </a:prstGeom>
          <a:noFill/>
          <a:ln w="9525">
            <a:noFill/>
          </a:ln>
        </p:spPr>
        <p:txBody>
          <a:bodyPr anchor="ctr" anchorCtr="0"/>
          <a:lstStyle/>
          <a:p>
            <a:pPr lvl="0"/>
            <a:r>
              <a:rPr lang="en-US" altLang="zh-CN" dirty="0"/>
              <a:t>Click to edit Master title style</a:t>
            </a:r>
            <a:endParaRPr lang="en-US" altLang="zh-CN" dirty="0"/>
          </a:p>
        </p:txBody>
      </p:sp>
      <p:sp>
        <p:nvSpPr>
          <p:cNvPr id="1028" name="Rectangle 4"/>
          <p:cNvSpPr>
            <a:spLocks noGrp="1"/>
          </p:cNvSpPr>
          <p:nvPr>
            <p:ph type="body" idx="1"/>
          </p:nvPr>
        </p:nvSpPr>
        <p:spPr>
          <a:xfrm>
            <a:off x="457200" y="881063"/>
            <a:ext cx="8229600" cy="3714750"/>
          </a:xfrm>
          <a:prstGeom prst="rect">
            <a:avLst/>
          </a:prstGeom>
          <a:noFill/>
          <a:ln w="9525">
            <a:noFill/>
          </a:ln>
        </p:spPr>
        <p:txBody>
          <a:bodyPr/>
          <a:lstStyle/>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457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05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0" name="Rectangle 6"/>
          <p:cNvSpPr>
            <a:spLocks noGrp="1" noChangeArrowheads="1"/>
          </p:cNvSpPr>
          <p:nvPr>
            <p:ph type="ftr" sz="quarter" idx="3"/>
          </p:nvPr>
        </p:nvSpPr>
        <p:spPr bwMode="auto">
          <a:xfrm>
            <a:off x="3124200" y="4683919"/>
            <a:ext cx="2895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05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1" name="Rectangle 7"/>
          <p:cNvSpPr>
            <a:spLocks noGrp="1" noChangeArrowheads="1"/>
          </p:cNvSpPr>
          <p:nvPr>
            <p:ph type="sldNum" sz="quarter" idx="4"/>
          </p:nvPr>
        </p:nvSpPr>
        <p:spPr bwMode="auto">
          <a:xfrm>
            <a:off x="6553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050"/>
            </a:lvl1p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rtl="0" fontAlgn="base">
        <a:spcBef>
          <a:spcPct val="0"/>
        </a:spcBef>
        <a:spcAft>
          <a:spcPct val="0"/>
        </a:spcAft>
        <a:defRPr sz="2700" kern="1200">
          <a:solidFill>
            <a:schemeClr val="bg1"/>
          </a:solidFill>
          <a:latin typeface="+mj-lt"/>
          <a:ea typeface="+mj-ea"/>
          <a:cs typeface="+mj-cs"/>
        </a:defRPr>
      </a:lvl1pPr>
      <a:lvl2pPr algn="l"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9pPr>
    </p:titleStyle>
    <p:bodyStyle>
      <a:lvl1pPr marL="257175" indent="-257175" algn="l" rtl="0" fontAlgn="base">
        <a:spcBef>
          <a:spcPct val="15000"/>
        </a:spcBef>
        <a:spcAft>
          <a:spcPct val="0"/>
        </a:spcAft>
        <a:buChar char="•"/>
        <a:defRPr sz="2400" kern="1200">
          <a:solidFill>
            <a:schemeClr val="tx1"/>
          </a:solidFill>
          <a:latin typeface="+mn-lt"/>
          <a:ea typeface="+mn-ea"/>
          <a:cs typeface="+mn-cs"/>
        </a:defRPr>
      </a:lvl1pPr>
      <a:lvl2pPr marL="557530" indent="-213995" algn="l" rtl="0" fontAlgn="base">
        <a:spcBef>
          <a:spcPct val="15000"/>
        </a:spcBef>
        <a:spcAft>
          <a:spcPct val="0"/>
        </a:spcAft>
        <a:buChar char="–"/>
        <a:defRPr sz="2100" kern="1200">
          <a:solidFill>
            <a:schemeClr val="tx1"/>
          </a:solidFill>
          <a:latin typeface="+mn-lt"/>
          <a:ea typeface="+mn-ea"/>
          <a:cs typeface="+mn-cs"/>
        </a:defRPr>
      </a:lvl2pPr>
      <a:lvl3pPr marL="857250" indent="-171450" algn="l" rtl="0" fontAlgn="base">
        <a:spcBef>
          <a:spcPct val="15000"/>
        </a:spcBef>
        <a:spcAft>
          <a:spcPct val="0"/>
        </a:spcAft>
        <a:buChar char="•"/>
        <a:defRPr sz="1800" kern="1200">
          <a:solidFill>
            <a:schemeClr val="tx1"/>
          </a:solidFill>
          <a:latin typeface="+mn-lt"/>
          <a:ea typeface="+mn-ea"/>
          <a:cs typeface="+mn-cs"/>
        </a:defRPr>
      </a:lvl3pPr>
      <a:lvl4pPr marL="1200150" indent="-171450" algn="l" rtl="0" fontAlgn="base">
        <a:spcBef>
          <a:spcPct val="15000"/>
        </a:spcBef>
        <a:spcAft>
          <a:spcPct val="0"/>
        </a:spcAft>
        <a:buChar char="–"/>
        <a:defRPr sz="1500" kern="1200">
          <a:solidFill>
            <a:schemeClr val="tx1"/>
          </a:solidFill>
          <a:latin typeface="+mn-lt"/>
          <a:ea typeface="+mn-ea"/>
          <a:cs typeface="+mn-cs"/>
        </a:defRPr>
      </a:lvl4pPr>
      <a:lvl5pPr marL="1543050" indent="-171450" algn="l" rtl="0" fontAlgn="base">
        <a:spcBef>
          <a:spcPct val="15000"/>
        </a:spcBef>
        <a:spcAft>
          <a:spcPct val="0"/>
        </a:spcAft>
        <a:buChar char="»"/>
        <a:defRPr sz="15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file:///C:\Users\HP\AppData\Local\Temp\wps\INetCache\38b28b085753622ed8327a2c08629473" TargetMode="External"/><Relationship Id="rId1"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2.xml"/><Relationship Id="rId1" Type="http://schemas.openxmlformats.org/officeDocument/2006/relationships/image" Target="../media/image15.GI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6.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2.xml"/><Relationship Id="rId2" Type="http://schemas.openxmlformats.org/officeDocument/2006/relationships/image" Target="../media/image5.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image" Target="../media/image8.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2.xml"/><Relationship Id="rId2" Type="http://schemas.openxmlformats.org/officeDocument/2006/relationships/image" Target="../media/image10.png"/><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0565" y="3154045"/>
            <a:ext cx="5386070" cy="1433830"/>
          </a:xfrm>
        </p:spPr>
        <p:txBody>
          <a:bodyPr anchor="t"/>
          <a:lstStyle/>
          <a:p>
            <a:pPr algn="l"/>
            <a:r>
              <a:rPr lang="vi-VN" sz="2800" i="1" dirty="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Vương Đinh Thanh Ngân 20521649</a:t>
            </a:r>
            <a:br>
              <a:rPr lang="vi-VN" sz="2800" i="1" dirty="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br>
            <a:r>
              <a:rPr lang="vi-VN" sz="2800" i="1" dirty="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Lê Minh Nhã 20521690</a:t>
            </a:r>
            <a:br>
              <a:rPr lang="vi-VN" sz="2800" i="1" dirty="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br>
            <a:r>
              <a:rPr lang="vi-VN" sz="2800" i="1" dirty="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Ngô Trần Thái Sơn 20521841</a:t>
            </a:r>
            <a:endParaRPr lang="vi-VN" sz="2800" i="1" dirty="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3" name="Title 2"/>
          <p:cNvSpPr>
            <a:spLocks noGrp="1"/>
          </p:cNvSpPr>
          <p:nvPr>
            <p:ph type="title" idx="2"/>
          </p:nvPr>
        </p:nvSpPr>
        <p:spPr>
          <a:xfrm>
            <a:off x="4975225" y="2026920"/>
            <a:ext cx="2122805" cy="842010"/>
          </a:xfrm>
        </p:spPr>
        <p:txBody>
          <a:bodyPr/>
          <a:lstStyle/>
          <a:p>
            <a:r>
              <a:rPr lang="vi-VN" sz="4000" b="1" i="1" dirty="0" err="1">
                <a:solidFill>
                  <a:srgbClr val="002060"/>
                </a:solidFill>
                <a:effectLst/>
                <a:latin typeface="Times New Roman" panose="02020603050405020304" pitchFamily="18" charset="0"/>
                <a:cs typeface="Times New Roman" panose="02020603050405020304" pitchFamily="18" charset="0"/>
              </a:rPr>
              <a:t>Group</a:t>
            </a:r>
            <a:r>
              <a:rPr lang="vi-VN" sz="4000" b="1" i="1" dirty="0">
                <a:solidFill>
                  <a:srgbClr val="002060"/>
                </a:solidFill>
                <a:effectLst/>
                <a:latin typeface="Times New Roman" panose="02020603050405020304" pitchFamily="18" charset="0"/>
                <a:cs typeface="Times New Roman" panose="02020603050405020304" pitchFamily="18" charset="0"/>
              </a:rPr>
              <a:t> 2</a:t>
            </a:r>
            <a:endParaRPr lang="vi-VN" sz="4000" b="1" i="1" dirty="0">
              <a:solidFill>
                <a:srgbClr val="002060"/>
              </a:solidFill>
              <a:effectLst/>
              <a:latin typeface="Times New Roman" panose="02020603050405020304" pitchFamily="18" charset="0"/>
              <a:cs typeface="Times New Roman" panose="02020603050405020304" pitchFamily="18" charset="0"/>
            </a:endParaRPr>
          </a:p>
        </p:txBody>
      </p:sp>
      <p:sp>
        <p:nvSpPr>
          <p:cNvPr id="4" name="Subtitle 3"/>
          <p:cNvSpPr>
            <a:spLocks noGrp="1"/>
          </p:cNvSpPr>
          <p:nvPr>
            <p:ph type="subTitle" idx="1"/>
          </p:nvPr>
        </p:nvSpPr>
        <p:spPr>
          <a:xfrm>
            <a:off x="233045" y="869315"/>
            <a:ext cx="7133590" cy="563245"/>
          </a:xfrm>
        </p:spPr>
        <p:txBody>
          <a:bodyPr/>
          <a:lstStyle/>
          <a:p>
            <a:pPr marL="0" indent="0">
              <a:buNone/>
            </a:pPr>
            <a:r>
              <a:rPr lang="vi-VN" sz="400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mj-lt"/>
              </a:rPr>
              <a:t>Báo cáo đồ án cuối kì 2 - 2023</a:t>
            </a:r>
            <a:endParaRPr lang="vi-VN" sz="400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mj-lt"/>
            </a:endParaRPr>
          </a:p>
        </p:txBody>
      </p:sp>
      <p:grpSp>
        <p:nvGrpSpPr>
          <p:cNvPr id="5" name="Google Shape;9703;p76"/>
          <p:cNvGrpSpPr/>
          <p:nvPr/>
        </p:nvGrpSpPr>
        <p:grpSpPr>
          <a:xfrm>
            <a:off x="103265" y="103370"/>
            <a:ext cx="382758" cy="356595"/>
            <a:chOff x="2185128" y="2427549"/>
            <a:chExt cx="382758" cy="356595"/>
          </a:xfrm>
        </p:grpSpPr>
        <p:sp>
          <p:nvSpPr>
            <p:cNvPr id="6" name="Google Shape;9704;p7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9705;p7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 name="Google Shape;9706;p7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9707;p7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 name="Google Shape;9703;p76"/>
          <p:cNvGrpSpPr/>
          <p:nvPr/>
        </p:nvGrpSpPr>
        <p:grpSpPr>
          <a:xfrm>
            <a:off x="8593145" y="84532"/>
            <a:ext cx="382758" cy="356595"/>
            <a:chOff x="2185128" y="2427549"/>
            <a:chExt cx="382758" cy="356595"/>
          </a:xfrm>
        </p:grpSpPr>
        <p:sp>
          <p:nvSpPr>
            <p:cNvPr id="16" name="Google Shape;9704;p7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9705;p7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9706;p7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9707;p7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endParaRPr lang="en-US"/>
          </a:p>
        </p:txBody>
      </p:sp>
      <p:pic>
        <p:nvPicPr>
          <p:cNvPr id="103" name="Picture 102"/>
          <p:cNvPicPr/>
          <p:nvPr/>
        </p:nvPicPr>
        <p:blipFill>
          <a:blip r:link="rId2"/>
          <a:stretch>
            <a:fillRect/>
          </a:stretch>
        </p:blipFill>
        <p:spPr>
          <a:xfrm>
            <a:off x="4572000" y="2571750"/>
            <a:ext cx="0" cy="0"/>
          </a:xfrm>
          <a:prstGeom prst="rect">
            <a:avLst/>
          </a:prstGeom>
          <a:noFill/>
          <a:ln w="9525">
            <a:noFill/>
          </a:ln>
        </p:spPr>
      </p:pic>
      <p:pic>
        <p:nvPicPr>
          <p:cNvPr id="105" name="Picture 104"/>
          <p:cNvPicPr/>
          <p:nvPr/>
        </p:nvPicPr>
        <p:blipFill>
          <a:blip r:link="rId2"/>
          <a:stretch>
            <a:fillRect/>
          </a:stretch>
        </p:blipFill>
        <p:spPr>
          <a:xfrm>
            <a:off x="4572000" y="2571750"/>
            <a:ext cx="0" cy="0"/>
          </a:xfrm>
          <a:prstGeom prst="rect">
            <a:avLst/>
          </a:prstGeom>
          <a:noFill/>
          <a:ln w="9525">
            <a:noFill/>
          </a:ln>
        </p:spPr>
      </p:pic>
      <p:pic>
        <p:nvPicPr>
          <p:cNvPr id="106" name="Picture 105"/>
          <p:cNvPicPr/>
          <p:nvPr/>
        </p:nvPicPr>
        <p:blipFill>
          <a:blip r:link="rId2"/>
          <a:stretch>
            <a:fillRect/>
          </a:stretch>
        </p:blipFill>
        <p:spPr>
          <a:xfrm>
            <a:off x="4572000" y="2571750"/>
            <a:ext cx="0" cy="0"/>
          </a:xfrm>
          <a:prstGeom prst="rect">
            <a:avLst/>
          </a:prstGeom>
          <a:noFill/>
          <a:ln w="9525">
            <a:noFill/>
          </a:ln>
        </p:spPr>
      </p:pic>
      <p:pic>
        <p:nvPicPr>
          <p:cNvPr id="16" name="Content Placeholder 15"/>
          <p:cNvPicPr>
            <a:picLocks noGrp="1" noChangeAspect="1"/>
          </p:cNvPicPr>
          <p:nvPr>
            <p:ph idx="1"/>
          </p:nvPr>
        </p:nvPicPr>
        <p:blipFill>
          <a:blip r:embed="rId1"/>
          <a:stretch>
            <a:fillRect/>
          </a:stretch>
        </p:blipFill>
        <p:spPr>
          <a:xfrm>
            <a:off x="0" y="0"/>
            <a:ext cx="9095105" cy="509333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0" y="313182"/>
            <a:ext cx="8182230" cy="937045"/>
          </a:xfrm>
        </p:spPr>
        <p:txBody>
          <a:bodyPr vert="horz" lIns="91440" tIns="45720" rIns="91440" bIns="45720" rtlCol="0" anchor="ctr">
            <a:normAutofit/>
          </a:bodyPr>
          <a:lstStyle/>
          <a:p>
            <a:pPr algn="ctr">
              <a:lnSpc>
                <a:spcPct val="90000"/>
              </a:lnSpc>
            </a:pPr>
            <a:r>
              <a:rPr lang="en-US" sz="3900" kern="1200">
                <a:solidFill>
                  <a:schemeClr val="tx1"/>
                </a:solidFill>
                <a:latin typeface="+mj-lt"/>
                <a:ea typeface="+mj-ea"/>
                <a:cs typeface="+mj-cs"/>
              </a:rPr>
              <a:t>Xây dựng mô hình Deep Learning</a:t>
            </a:r>
            <a:endParaRPr lang="en-US" sz="3900" kern="1200">
              <a:solidFill>
                <a:schemeClr val="tx1"/>
              </a:solidFill>
              <a:latin typeface="+mj-lt"/>
              <a:ea typeface="+mj-ea"/>
              <a:cs typeface="+mj-cs"/>
            </a:endParaRPr>
          </a:p>
        </p:txBody>
      </p:sp>
      <p:sp>
        <p:nvSpPr>
          <p:cNvPr id="11" name="sketch line"/>
          <p:cNvSpPr>
            <a:spLocks noGrp="1" noRot="1" noChangeAspect="1" noMove="1" noResize="1" noEditPoints="1" noAdjustHandles="1" noChangeArrowheads="1" noChangeShapeType="1" noTextEdit="1"/>
          </p:cNvSpPr>
          <p:nvPr/>
        </p:nvSpPr>
        <p:spPr>
          <a:xfrm>
            <a:off x="2977061" y="1148960"/>
            <a:ext cx="3429000" cy="13716"/>
          </a:xfrm>
          <a:custGeom>
            <a:avLst/>
            <a:gdLst>
              <a:gd name="connsiteX0" fmla="*/ 0 w 3429000"/>
              <a:gd name="connsiteY0" fmla="*/ 0 h 13716"/>
              <a:gd name="connsiteX1" fmla="*/ 685800 w 3429000"/>
              <a:gd name="connsiteY1" fmla="*/ 0 h 13716"/>
              <a:gd name="connsiteX2" fmla="*/ 1371600 w 3429000"/>
              <a:gd name="connsiteY2" fmla="*/ 0 h 13716"/>
              <a:gd name="connsiteX3" fmla="*/ 2057400 w 3429000"/>
              <a:gd name="connsiteY3" fmla="*/ 0 h 13716"/>
              <a:gd name="connsiteX4" fmla="*/ 2674620 w 3429000"/>
              <a:gd name="connsiteY4" fmla="*/ 0 h 13716"/>
              <a:gd name="connsiteX5" fmla="*/ 3429000 w 3429000"/>
              <a:gd name="connsiteY5" fmla="*/ 0 h 13716"/>
              <a:gd name="connsiteX6" fmla="*/ 3429000 w 3429000"/>
              <a:gd name="connsiteY6" fmla="*/ 13716 h 13716"/>
              <a:gd name="connsiteX7" fmla="*/ 2811780 w 3429000"/>
              <a:gd name="connsiteY7" fmla="*/ 13716 h 13716"/>
              <a:gd name="connsiteX8" fmla="*/ 2228850 w 3429000"/>
              <a:gd name="connsiteY8" fmla="*/ 13716 h 13716"/>
              <a:gd name="connsiteX9" fmla="*/ 1543050 w 3429000"/>
              <a:gd name="connsiteY9" fmla="*/ 13716 h 13716"/>
              <a:gd name="connsiteX10" fmla="*/ 925830 w 3429000"/>
              <a:gd name="connsiteY10" fmla="*/ 13716 h 13716"/>
              <a:gd name="connsiteX11" fmla="*/ 0 w 3429000"/>
              <a:gd name="connsiteY11" fmla="*/ 13716 h 13716"/>
              <a:gd name="connsiteX12" fmla="*/ 0 w 3429000"/>
              <a:gd name="connsiteY12" fmla="*/ 0 h 13716"/>
              <a:gd name="connsiteX0-1" fmla="*/ 0 w 3429000"/>
              <a:gd name="connsiteY0-2" fmla="*/ 0 h 13716"/>
              <a:gd name="connsiteX1-3" fmla="*/ 617220 w 3429000"/>
              <a:gd name="connsiteY1-4" fmla="*/ 0 h 13716"/>
              <a:gd name="connsiteX2-5" fmla="*/ 1200150 w 3429000"/>
              <a:gd name="connsiteY2-6" fmla="*/ 0 h 13716"/>
              <a:gd name="connsiteX3-7" fmla="*/ 1817370 w 3429000"/>
              <a:gd name="connsiteY3-8" fmla="*/ 0 h 13716"/>
              <a:gd name="connsiteX4-9" fmla="*/ 2503170 w 3429000"/>
              <a:gd name="connsiteY4-10" fmla="*/ 0 h 13716"/>
              <a:gd name="connsiteX5-11" fmla="*/ 3429000 w 3429000"/>
              <a:gd name="connsiteY5-12" fmla="*/ 0 h 13716"/>
              <a:gd name="connsiteX6-13" fmla="*/ 3429000 w 3429000"/>
              <a:gd name="connsiteY6-14" fmla="*/ 13716 h 13716"/>
              <a:gd name="connsiteX7-15" fmla="*/ 2743200 w 3429000"/>
              <a:gd name="connsiteY7-16" fmla="*/ 13716 h 13716"/>
              <a:gd name="connsiteX8-17" fmla="*/ 1988820 w 3429000"/>
              <a:gd name="connsiteY8-18" fmla="*/ 13716 h 13716"/>
              <a:gd name="connsiteX9-19" fmla="*/ 1405890 w 3429000"/>
              <a:gd name="connsiteY9-20" fmla="*/ 13716 h 13716"/>
              <a:gd name="connsiteX10-21" fmla="*/ 651510 w 3429000"/>
              <a:gd name="connsiteY10-22" fmla="*/ 13716 h 13716"/>
              <a:gd name="connsiteX11-23" fmla="*/ 0 w 3429000"/>
              <a:gd name="connsiteY11-24" fmla="*/ 13716 h 13716"/>
              <a:gd name="connsiteX12-25" fmla="*/ 0 w 3429000"/>
              <a:gd name="connsiteY12-26" fmla="*/ 0 h 1371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Lst>
            <a:rect l="l" t="t" r="r" b="b"/>
            <a:pathLst>
              <a:path w="3429000" h="13716" fill="none" extrusionOk="0">
                <a:moveTo>
                  <a:pt x="0" y="0"/>
                </a:moveTo>
                <a:cubicBezTo>
                  <a:pt x="207705" y="23860"/>
                  <a:pt x="509323" y="68036"/>
                  <a:pt x="685800" y="0"/>
                </a:cubicBezTo>
                <a:cubicBezTo>
                  <a:pt x="881422" y="-43910"/>
                  <a:pt x="1129204" y="-58858"/>
                  <a:pt x="1371600" y="0"/>
                </a:cubicBezTo>
                <a:cubicBezTo>
                  <a:pt x="1611115" y="-12848"/>
                  <a:pt x="1887211" y="-6418"/>
                  <a:pt x="2057400" y="0"/>
                </a:cubicBezTo>
                <a:cubicBezTo>
                  <a:pt x="2233905" y="-53439"/>
                  <a:pt x="2400311" y="-9735"/>
                  <a:pt x="2674620" y="0"/>
                </a:cubicBezTo>
                <a:cubicBezTo>
                  <a:pt x="2899369" y="50175"/>
                  <a:pt x="3197952" y="-27603"/>
                  <a:pt x="3429000" y="0"/>
                </a:cubicBezTo>
                <a:cubicBezTo>
                  <a:pt x="3428978" y="4238"/>
                  <a:pt x="3429362" y="9645"/>
                  <a:pt x="3429000" y="13716"/>
                </a:cubicBezTo>
                <a:cubicBezTo>
                  <a:pt x="3212354" y="24300"/>
                  <a:pt x="3083619" y="-5408"/>
                  <a:pt x="2811780" y="13716"/>
                </a:cubicBezTo>
                <a:cubicBezTo>
                  <a:pt x="2533576" y="20486"/>
                  <a:pt x="2477440" y="15959"/>
                  <a:pt x="2228850" y="13716"/>
                </a:cubicBezTo>
                <a:cubicBezTo>
                  <a:pt x="2003657" y="-6415"/>
                  <a:pt x="1810789" y="13722"/>
                  <a:pt x="1543050" y="13716"/>
                </a:cubicBezTo>
                <a:cubicBezTo>
                  <a:pt x="1286635" y="-25734"/>
                  <a:pt x="1189418" y="17718"/>
                  <a:pt x="925830" y="13716"/>
                </a:cubicBezTo>
                <a:cubicBezTo>
                  <a:pt x="678389" y="-6959"/>
                  <a:pt x="367033" y="38662"/>
                  <a:pt x="0" y="13716"/>
                </a:cubicBezTo>
                <a:cubicBezTo>
                  <a:pt x="-950" y="8514"/>
                  <a:pt x="-119" y="3449"/>
                  <a:pt x="0" y="0"/>
                </a:cubicBezTo>
                <a:close/>
              </a:path>
              <a:path w="3429000" h="13716" stroke="0" extrusionOk="0">
                <a:moveTo>
                  <a:pt x="0" y="0"/>
                </a:moveTo>
                <a:cubicBezTo>
                  <a:pt x="169914" y="-16656"/>
                  <a:pt x="469790" y="-24030"/>
                  <a:pt x="617220" y="0"/>
                </a:cubicBezTo>
                <a:cubicBezTo>
                  <a:pt x="786601" y="24467"/>
                  <a:pt x="1085311" y="15192"/>
                  <a:pt x="1200150" y="0"/>
                </a:cubicBezTo>
                <a:cubicBezTo>
                  <a:pt x="1340195" y="-5060"/>
                  <a:pt x="1552999" y="41254"/>
                  <a:pt x="1817370" y="0"/>
                </a:cubicBezTo>
                <a:cubicBezTo>
                  <a:pt x="2086739" y="-377"/>
                  <a:pt x="2228603" y="31972"/>
                  <a:pt x="2503170" y="0"/>
                </a:cubicBezTo>
                <a:cubicBezTo>
                  <a:pt x="2794334" y="-14173"/>
                  <a:pt x="3002837" y="-13310"/>
                  <a:pt x="3429000" y="0"/>
                </a:cubicBezTo>
                <a:cubicBezTo>
                  <a:pt x="3428219" y="5403"/>
                  <a:pt x="3428159" y="9705"/>
                  <a:pt x="3429000" y="13716"/>
                </a:cubicBezTo>
                <a:cubicBezTo>
                  <a:pt x="3101445" y="-8012"/>
                  <a:pt x="2879434" y="29451"/>
                  <a:pt x="2743200" y="13716"/>
                </a:cubicBezTo>
                <a:cubicBezTo>
                  <a:pt x="2609544" y="9343"/>
                  <a:pt x="2334178" y="44077"/>
                  <a:pt x="1988820" y="13716"/>
                </a:cubicBezTo>
                <a:cubicBezTo>
                  <a:pt x="1620382" y="13563"/>
                  <a:pt x="1588099" y="-7567"/>
                  <a:pt x="1405890" y="13716"/>
                </a:cubicBezTo>
                <a:cubicBezTo>
                  <a:pt x="1266239" y="23975"/>
                  <a:pt x="867500" y="10636"/>
                  <a:pt x="651510" y="13716"/>
                </a:cubicBezTo>
                <a:cubicBezTo>
                  <a:pt x="445459" y="35533"/>
                  <a:pt x="119818" y="-28316"/>
                  <a:pt x="0" y="13716"/>
                </a:cubicBezTo>
                <a:cubicBezTo>
                  <a:pt x="242" y="7496"/>
                  <a:pt x="776" y="5947"/>
                  <a:pt x="0" y="0"/>
                </a:cubicBezTo>
                <a:close/>
              </a:path>
              <a:path w="3429000" h="13716" fill="none" stroke="0" extrusionOk="0">
                <a:moveTo>
                  <a:pt x="0" y="0"/>
                </a:moveTo>
                <a:cubicBezTo>
                  <a:pt x="199661" y="29771"/>
                  <a:pt x="488726" y="20925"/>
                  <a:pt x="685800" y="0"/>
                </a:cubicBezTo>
                <a:cubicBezTo>
                  <a:pt x="835372" y="-29710"/>
                  <a:pt x="1088413" y="6369"/>
                  <a:pt x="1371600" y="0"/>
                </a:cubicBezTo>
                <a:cubicBezTo>
                  <a:pt x="1631865" y="6637"/>
                  <a:pt x="1839907" y="52251"/>
                  <a:pt x="2057400" y="0"/>
                </a:cubicBezTo>
                <a:cubicBezTo>
                  <a:pt x="2266442" y="-8132"/>
                  <a:pt x="2461070" y="-4034"/>
                  <a:pt x="2674620" y="0"/>
                </a:cubicBezTo>
                <a:cubicBezTo>
                  <a:pt x="2940120" y="30498"/>
                  <a:pt x="3202681" y="-54357"/>
                  <a:pt x="3429000" y="0"/>
                </a:cubicBezTo>
                <a:cubicBezTo>
                  <a:pt x="3429104" y="3768"/>
                  <a:pt x="3429110" y="10153"/>
                  <a:pt x="3429000" y="13716"/>
                </a:cubicBezTo>
                <a:cubicBezTo>
                  <a:pt x="3250522" y="51451"/>
                  <a:pt x="3056248" y="-6129"/>
                  <a:pt x="2811780" y="13716"/>
                </a:cubicBezTo>
                <a:cubicBezTo>
                  <a:pt x="2534418" y="21986"/>
                  <a:pt x="2483107" y="15318"/>
                  <a:pt x="2228850" y="13716"/>
                </a:cubicBezTo>
                <a:cubicBezTo>
                  <a:pt x="1996093" y="-24934"/>
                  <a:pt x="1790611" y="30524"/>
                  <a:pt x="1543050" y="13716"/>
                </a:cubicBezTo>
                <a:cubicBezTo>
                  <a:pt x="1276188" y="-34299"/>
                  <a:pt x="1196665" y="-3522"/>
                  <a:pt x="925830" y="13716"/>
                </a:cubicBezTo>
                <a:cubicBezTo>
                  <a:pt x="718623" y="56844"/>
                  <a:pt x="374628" y="20467"/>
                  <a:pt x="0" y="13716"/>
                </a:cubicBezTo>
                <a:cubicBezTo>
                  <a:pt x="84" y="8233"/>
                  <a:pt x="-347" y="3186"/>
                  <a:pt x="0" y="0"/>
                </a:cubicBezTo>
                <a:close/>
              </a:path>
            </a:pathLst>
          </a:custGeom>
          <a:solidFill>
            <a:schemeClr val="accent2"/>
          </a:solidFill>
          <a:ln w="41275"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bwMode="auto">
          <a:xfrm>
            <a:off x="638725" y="1582674"/>
            <a:ext cx="7969674" cy="2689764"/>
          </a:xfrm>
          <a:prstGeom prst="rect">
            <a:avLst/>
          </a:prstGeom>
          <a:noFill/>
        </p:spPr>
      </p:pic>
      <p:sp>
        <p:nvSpPr>
          <p:cNvPr id="3" name="Slide Number Placeholder 2"/>
          <p:cNvSpPr>
            <a:spLocks noGrp="1"/>
          </p:cNvSpPr>
          <p:nvPr>
            <p:ph type="sldNum" sz="quarter" idx="12"/>
          </p:nvPr>
        </p:nvSpPr>
        <p:spPr>
          <a:xfrm>
            <a:off x="6457950" y="4767262"/>
            <a:ext cx="2057400" cy="273844"/>
          </a:xfrm>
        </p:spPr>
        <p:txBody>
          <a:bodyPr vert="horz" lIns="91440" tIns="45720" rIns="91440" bIns="45720" rtlCol="0" anchor="ctr">
            <a:normAutofit/>
          </a:bodyPr>
          <a:lstStyle/>
          <a:p>
            <a:pPr marR="0" lvl="0" indent="0" fontAlgn="base">
              <a:lnSpc>
                <a:spcPct val="90000"/>
              </a:lnSpc>
              <a:spcBef>
                <a:spcPct val="0"/>
              </a:spcBef>
              <a:spcAft>
                <a:spcPts val="600"/>
              </a:spcAft>
              <a:buClrTx/>
              <a:buSzTx/>
              <a:buFontTx/>
              <a:buNone/>
              <a:defRPr/>
            </a:pPr>
            <a:fld id="{B2AEB82A-E188-4EC3-A976-6ACB2D5576C4}" type="slidenum">
              <a:rPr kumimoji="0" lang="en-US" altLang="zh-CN"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en-US" altLang="zh-C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Text Box 4"/>
          <p:cNvSpPr txBox="1"/>
          <p:nvPr/>
        </p:nvSpPr>
        <p:spPr>
          <a:xfrm>
            <a:off x="3298825" y="4604385"/>
            <a:ext cx="3449955" cy="368300"/>
          </a:xfrm>
          <a:prstGeom prst="rect">
            <a:avLst/>
          </a:prstGeom>
          <a:noFill/>
        </p:spPr>
        <p:txBody>
          <a:bodyPr wrap="square" rtlCol="0">
            <a:spAutoFit/>
          </a:bodyPr>
          <a:p>
            <a:r>
              <a:rPr lang="en-US" sz="1800" i="1">
                <a:latin typeface="Times New Roman" panose="02020603050405020304" pitchFamily="18" charset="0"/>
                <a:cs typeface="Times New Roman" panose="02020603050405020304" pitchFamily="18" charset="0"/>
              </a:rPr>
              <a:t>Hình 3: mô hình Deep Learning</a:t>
            </a:r>
            <a:endParaRPr lang="en-US" sz="1800" i="1">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1905"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50507"/>
            <a:ext cx="8182230" cy="937045"/>
          </a:xfrm>
        </p:spPr>
        <p:txBody>
          <a:bodyPr vert="horz" lIns="91440" tIns="45720" rIns="91440" bIns="45720" rtlCol="0" anchor="ctr">
            <a:normAutofit/>
          </a:bodyPr>
          <a:lstStyle/>
          <a:p>
            <a:pPr algn="ctr">
              <a:lnSpc>
                <a:spcPct val="90000"/>
              </a:lnSpc>
            </a:pPr>
            <a:r>
              <a:rPr lang="en-US" sz="3500" kern="1200" dirty="0">
                <a:solidFill>
                  <a:schemeClr val="tx1"/>
                </a:solidFill>
                <a:latin typeface="+mj-lt"/>
                <a:ea typeface="+mj-ea"/>
                <a:cs typeface="+mj-cs"/>
              </a:rPr>
              <a:t>CNN - Convolutional Neural Network</a:t>
            </a:r>
            <a:endParaRPr lang="en-US" sz="3500" kern="1200" dirty="0">
              <a:solidFill>
                <a:schemeClr val="tx1"/>
              </a:solidFill>
              <a:latin typeface="+mj-lt"/>
              <a:ea typeface="+mj-ea"/>
              <a:cs typeface="+mj-cs"/>
            </a:endParaRPr>
          </a:p>
        </p:txBody>
      </p:sp>
      <p:pic>
        <p:nvPicPr>
          <p:cNvPr id="4" name="Picture 3" descr="A picture containing text, cat, sketch&#10;&#10;Description automatically generated"/>
          <p:cNvPicPr>
            <a:picLocks noChangeAspect="1"/>
          </p:cNvPicPr>
          <p:nvPr/>
        </p:nvPicPr>
        <p:blipFill>
          <a:blip r:embed="rId1"/>
          <a:stretch>
            <a:fillRect/>
          </a:stretch>
        </p:blipFill>
        <p:spPr bwMode="auto">
          <a:xfrm>
            <a:off x="2065845" y="1475084"/>
            <a:ext cx="5500351" cy="3093948"/>
          </a:xfrm>
          <a:prstGeom prst="rect">
            <a:avLst/>
          </a:prstGeom>
          <a:noFill/>
        </p:spPr>
      </p:pic>
      <p:sp>
        <p:nvSpPr>
          <p:cNvPr id="3" name="Slide Number Placeholder 2"/>
          <p:cNvSpPr>
            <a:spLocks noGrp="1"/>
          </p:cNvSpPr>
          <p:nvPr>
            <p:ph type="sldNum" sz="quarter" idx="12"/>
          </p:nvPr>
        </p:nvSpPr>
        <p:spPr>
          <a:xfrm>
            <a:off x="6457950" y="4767262"/>
            <a:ext cx="2057400" cy="273844"/>
          </a:xfrm>
        </p:spPr>
        <p:txBody>
          <a:bodyPr vert="horz" lIns="91440" tIns="45720" rIns="91440" bIns="45720" rtlCol="0" anchor="ctr">
            <a:normAutofit/>
          </a:bodyPr>
          <a:lstStyle/>
          <a:p>
            <a:pPr marR="0" lvl="0" indent="0" fontAlgn="base">
              <a:lnSpc>
                <a:spcPct val="90000"/>
              </a:lnSpc>
              <a:spcBef>
                <a:spcPct val="0"/>
              </a:spcBef>
              <a:spcAft>
                <a:spcPts val="600"/>
              </a:spcAft>
              <a:buClrTx/>
              <a:buSzTx/>
              <a:buFontTx/>
              <a:buNone/>
              <a:defRPr/>
            </a:pPr>
            <a:fld id="{B2AEB82A-E188-4EC3-A976-6ACB2D5576C4}" type="slidenum">
              <a:rPr kumimoji="0" lang="en-US" altLang="zh-CN"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en-US" altLang="zh-C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TextBox 4"/>
          <p:cNvSpPr txBox="1"/>
          <p:nvPr/>
        </p:nvSpPr>
        <p:spPr>
          <a:xfrm>
            <a:off x="1884870" y="953313"/>
            <a:ext cx="5500351" cy="521970"/>
          </a:xfrm>
          <a:prstGeom prst="rect">
            <a:avLst/>
          </a:prstGeom>
          <a:noFill/>
        </p:spPr>
        <p:txBody>
          <a:bodyPr wrap="square" rtlCol="0">
            <a:spAutoFit/>
          </a:bodyPr>
          <a:lstStyle/>
          <a:p>
            <a:pPr algn="ctr"/>
            <a:r>
              <a:rPr lang="vi-VN" dirty="0">
                <a:latin typeface="Times New Roman" panose="02020603050405020304" pitchFamily="18" charset="0"/>
                <a:cs typeface="Times New Roman" panose="02020603050405020304" pitchFamily="18" charset="0"/>
              </a:rPr>
              <a:t>Mô hình CNN được sử dụng để phân loại và nhận dạng các mẫu phần mềm độc hại dựa trên đặc trưng của mã nhị phân</a:t>
            </a:r>
            <a:endParaRPr lang="en-US" dirty="0">
              <a:latin typeface="Times New Roman" panose="02020603050405020304" pitchFamily="18" charset="0"/>
              <a:cs typeface="Times New Roman" panose="02020603050405020304" pitchFamily="18" charset="0"/>
            </a:endParaRPr>
          </a:p>
        </p:txBody>
      </p:sp>
      <p:sp>
        <p:nvSpPr>
          <p:cNvPr id="6" name="Text Box 5"/>
          <p:cNvSpPr txBox="1"/>
          <p:nvPr/>
        </p:nvSpPr>
        <p:spPr>
          <a:xfrm>
            <a:off x="3174365" y="4704080"/>
            <a:ext cx="2921000" cy="337185"/>
          </a:xfrm>
          <a:prstGeom prst="rect">
            <a:avLst/>
          </a:prstGeom>
          <a:noFill/>
        </p:spPr>
        <p:txBody>
          <a:bodyPr wrap="square" rtlCol="0">
            <a:spAutoFit/>
          </a:bodyPr>
          <a:p>
            <a:r>
              <a:rPr lang="en-US" sz="1600" i="1">
                <a:latin typeface="Times New Roman" panose="02020603050405020304" pitchFamily="18" charset="0"/>
                <a:cs typeface="Times New Roman" panose="02020603050405020304" pitchFamily="18" charset="0"/>
              </a:rPr>
              <a:t>Hình 4: mô hình mạng CNN</a:t>
            </a:r>
            <a:endParaRPr lang="en-US" sz="1600" i="1">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sz="3200" b="1">
                <a:latin typeface="Times New Roman" panose="02020603050405020304" pitchFamily="18" charset="0"/>
                <a:cs typeface="Times New Roman" panose="02020603050405020304" pitchFamily="18" charset="0"/>
              </a:rPr>
              <a:t>III. Thực Ngiệm</a:t>
            </a:r>
            <a:endParaRPr lang="en-US" sz="3200" b="1">
              <a:latin typeface="Times New Roman" panose="02020603050405020304" pitchFamily="18" charset="0"/>
              <a:cs typeface="Times New Roman" panose="02020603050405020304" pitchFamily="18" charset="0"/>
            </a:endParaRPr>
          </a:p>
        </p:txBody>
      </p:sp>
      <p:cxnSp>
        <p:nvCxnSpPr>
          <p:cNvPr id="407" name="Google Shape;407;p43"/>
          <p:cNvCxnSpPr/>
          <p:nvPr/>
        </p:nvCxnSpPr>
        <p:spPr>
          <a:xfrm>
            <a:off x="4917719" y="4318166"/>
            <a:ext cx="373200" cy="0"/>
          </a:xfrm>
          <a:prstGeom prst="straightConnector1">
            <a:avLst/>
          </a:prstGeom>
          <a:noFill/>
          <a:ln w="9525" cap="flat" cmpd="sng">
            <a:solidFill>
              <a:schemeClr val="accent1"/>
            </a:solidFill>
            <a:prstDash val="solid"/>
            <a:round/>
            <a:headEnd type="none" w="med" len="med"/>
            <a:tailEnd type="stealth" w="med" len="med"/>
          </a:ln>
        </p:spPr>
      </p:cxnSp>
      <p:cxnSp>
        <p:nvCxnSpPr>
          <p:cNvPr id="408" name="Google Shape;408;p43"/>
          <p:cNvCxnSpPr/>
          <p:nvPr/>
        </p:nvCxnSpPr>
        <p:spPr>
          <a:xfrm>
            <a:off x="6625165" y="4306101"/>
            <a:ext cx="373200" cy="0"/>
          </a:xfrm>
          <a:prstGeom prst="straightConnector1">
            <a:avLst/>
          </a:prstGeom>
          <a:noFill/>
          <a:ln w="9525" cap="flat" cmpd="sng">
            <a:solidFill>
              <a:schemeClr val="accent1"/>
            </a:solidFill>
            <a:prstDash val="solid"/>
            <a:round/>
            <a:headEnd type="none" w="med" len="med"/>
            <a:tailEnd type="stealth" w="med" len="med"/>
          </a:ln>
        </p:spPr>
      </p:cxnSp>
      <p:sp>
        <p:nvSpPr>
          <p:cNvPr id="409" name="Google Shape;409;p43"/>
          <p:cNvSpPr txBox="1"/>
          <p:nvPr/>
        </p:nvSpPr>
        <p:spPr>
          <a:xfrm>
            <a:off x="364995" y="1131508"/>
            <a:ext cx="2557200" cy="409500"/>
          </a:xfrm>
          <a:prstGeom prst="rect">
            <a:avLst/>
          </a:prstGeom>
          <a:noFill/>
          <a:ln>
            <a:noFill/>
          </a:ln>
        </p:spPr>
        <p:txBody>
          <a:bodyPr spcFirstLastPara="1" wrap="square" lIns="91425" tIns="91425" rIns="91425" bIns="91425" anchor="b" anchorCtr="0">
            <a:noAutofit/>
          </a:bodyPr>
          <a:lstStyle/>
          <a:p>
            <a:pPr marL="0" indent="0">
              <a:buClr>
                <a:srgbClr val="000000"/>
              </a:buClr>
              <a:buSzPts val="1100"/>
              <a:buFont typeface="Arial" panose="020B0604020202020204"/>
              <a:buNone/>
            </a:pPr>
            <a:r>
              <a:rPr lang="en-US" altLang="en-GB" sz="2400">
                <a:solidFill>
                  <a:srgbClr val="FF0000"/>
                </a:solidFill>
                <a:latin typeface="Anek Gurmukhi ExtraBold"/>
                <a:ea typeface="Anek Gurmukhi ExtraBold"/>
                <a:cs typeface="Anek Gurmukhi ExtraBold"/>
                <a:sym typeface="Anek Gurmukhi ExtraBold"/>
              </a:rPr>
              <a:t>DEEP LEARNING</a:t>
            </a:r>
            <a:endParaRPr lang="en-US" altLang="en-GB" sz="2400">
              <a:solidFill>
                <a:srgbClr val="FF0000"/>
              </a:solidFill>
              <a:latin typeface="Anek Gurmukhi ExtraBold"/>
              <a:ea typeface="Anek Gurmukhi ExtraBold"/>
              <a:cs typeface="Anek Gurmukhi ExtraBold"/>
              <a:sym typeface="Anek Gurmukhi ExtraBold"/>
            </a:endParaRPr>
          </a:p>
        </p:txBody>
      </p:sp>
      <p:sp>
        <p:nvSpPr>
          <p:cNvPr id="411" name="Google Shape;411;p43"/>
          <p:cNvSpPr/>
          <p:nvPr/>
        </p:nvSpPr>
        <p:spPr>
          <a:xfrm rot="-5400000">
            <a:off x="2177277" y="2881145"/>
            <a:ext cx="2487451" cy="240"/>
          </a:xfrm>
          <a:custGeom>
            <a:avLst/>
            <a:gdLst/>
            <a:ahLst/>
            <a:cxnLst/>
            <a:rect l="l" t="t" r="r" b="b"/>
            <a:pathLst>
              <a:path w="5962" h="1" fill="none" extrusionOk="0">
                <a:moveTo>
                  <a:pt x="0" y="1"/>
                </a:moveTo>
                <a:lnTo>
                  <a:pt x="5962"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2" name="Google Shape;412;p43"/>
          <p:cNvGrpSpPr/>
          <p:nvPr/>
        </p:nvGrpSpPr>
        <p:grpSpPr>
          <a:xfrm>
            <a:off x="3542642" y="3859407"/>
            <a:ext cx="1188970" cy="182682"/>
            <a:chOff x="621575" y="2498644"/>
            <a:chExt cx="1272306" cy="195486"/>
          </a:xfrm>
        </p:grpSpPr>
        <p:sp>
          <p:nvSpPr>
            <p:cNvPr id="413" name="Google Shape;413;p43"/>
            <p:cNvSpPr/>
            <p:nvPr/>
          </p:nvSpPr>
          <p:spPr>
            <a:xfrm>
              <a:off x="1257614" y="2498644"/>
              <a:ext cx="213" cy="195486"/>
            </a:xfrm>
            <a:custGeom>
              <a:avLst/>
              <a:gdLst/>
              <a:ahLst/>
              <a:cxnLst/>
              <a:rect l="l" t="t" r="r" b="b"/>
              <a:pathLst>
                <a:path w="1" h="916" fill="none" extrusionOk="0">
                  <a:moveTo>
                    <a:pt x="1" y="1"/>
                  </a:moveTo>
                  <a:lnTo>
                    <a:pt x="1" y="916"/>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43"/>
            <p:cNvSpPr/>
            <p:nvPr/>
          </p:nvSpPr>
          <p:spPr>
            <a:xfrm>
              <a:off x="621575" y="2498644"/>
              <a:ext cx="1272306" cy="213"/>
            </a:xfrm>
            <a:custGeom>
              <a:avLst/>
              <a:gdLst/>
              <a:ahLst/>
              <a:cxnLst/>
              <a:rect l="l" t="t" r="r" b="b"/>
              <a:pathLst>
                <a:path w="5962" h="1" fill="none" extrusionOk="0">
                  <a:moveTo>
                    <a:pt x="0" y="1"/>
                  </a:moveTo>
                  <a:lnTo>
                    <a:pt x="5962"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5" name="Google Shape;415;p43"/>
          <p:cNvSpPr txBox="1"/>
          <p:nvPr/>
        </p:nvSpPr>
        <p:spPr>
          <a:xfrm>
            <a:off x="3327400" y="1687830"/>
            <a:ext cx="1868805" cy="409575"/>
          </a:xfrm>
          <a:prstGeom prst="rect">
            <a:avLst/>
          </a:prstGeom>
          <a:noFill/>
          <a:ln>
            <a:noFill/>
          </a:ln>
        </p:spPr>
        <p:txBody>
          <a:bodyPr spcFirstLastPara="1" wrap="square" lIns="91425" tIns="91425" rIns="91425" bIns="91425" anchor="b" anchorCtr="0">
            <a:noAutofit/>
          </a:bodyPr>
          <a:lstStyle/>
          <a:p>
            <a:pPr marL="0" indent="0" algn="ctr">
              <a:buClr>
                <a:srgbClr val="000000"/>
              </a:buClr>
              <a:buSzPts val="1100"/>
              <a:buFont typeface="Arial" panose="020B0604020202020204"/>
              <a:buNone/>
            </a:pPr>
            <a:r>
              <a:rPr lang="en-US" altLang="en-GB" sz="2000">
                <a:solidFill>
                  <a:schemeClr val="dk1"/>
                </a:solidFill>
                <a:latin typeface="Anek Gurmukhi ExtraBold"/>
                <a:ea typeface="Anek Gurmukhi ExtraBold"/>
                <a:cs typeface="Anek Gurmukhi ExtraBold"/>
                <a:sym typeface="Anek Gurmukhi ExtraBold"/>
              </a:rPr>
              <a:t>Gray Scale</a:t>
            </a:r>
            <a:endParaRPr lang="en-US" altLang="en-GB" sz="2000">
              <a:solidFill>
                <a:schemeClr val="dk1"/>
              </a:solidFill>
              <a:latin typeface="Anek Gurmukhi ExtraBold"/>
              <a:ea typeface="Anek Gurmukhi ExtraBold"/>
              <a:cs typeface="Anek Gurmukhi ExtraBold"/>
              <a:sym typeface="Anek Gurmukhi ExtraBold"/>
            </a:endParaRPr>
          </a:p>
        </p:txBody>
      </p:sp>
      <p:sp>
        <p:nvSpPr>
          <p:cNvPr id="416" name="Google Shape;416;p43"/>
          <p:cNvSpPr txBox="1"/>
          <p:nvPr/>
        </p:nvSpPr>
        <p:spPr>
          <a:xfrm>
            <a:off x="3494405" y="2066290"/>
            <a:ext cx="1423035" cy="1605280"/>
          </a:xfrm>
          <a:prstGeom prst="rect">
            <a:avLst/>
          </a:prstGeom>
          <a:noFill/>
          <a:ln>
            <a:noFill/>
          </a:ln>
        </p:spPr>
        <p:txBody>
          <a:bodyPr spcFirstLastPara="1" wrap="square" lIns="91425" tIns="91425" rIns="91425" bIns="91425" anchor="t" anchorCtr="0">
            <a:noAutofit/>
          </a:bodyPr>
          <a:lstStyle/>
          <a:p>
            <a:pPr marL="0" indent="0" algn="l">
              <a:lnSpc>
                <a:spcPct val="115000"/>
              </a:lnSpc>
              <a:buNone/>
            </a:pPr>
            <a:r>
              <a:rPr lang="en-US" altLang="en-GB">
                <a:solidFill>
                  <a:schemeClr val="dk2"/>
                </a:solidFill>
                <a:latin typeface="Alexandria Light"/>
                <a:ea typeface="Alexandria Light"/>
                <a:cs typeface="Alexandria Light"/>
                <a:sym typeface="Alexandria Light"/>
              </a:rPr>
              <a:t>- Thang đo từ 0 đến 255. </a:t>
            </a:r>
            <a:endParaRPr lang="en-US" altLang="en-GB">
              <a:solidFill>
                <a:schemeClr val="dk2"/>
              </a:solidFill>
              <a:latin typeface="Alexandria Light"/>
              <a:ea typeface="Alexandria Light"/>
              <a:cs typeface="Alexandria Light"/>
              <a:sym typeface="Alexandria Light"/>
            </a:endParaRPr>
          </a:p>
          <a:p>
            <a:pPr marL="0" indent="0" algn="l">
              <a:lnSpc>
                <a:spcPct val="115000"/>
              </a:lnSpc>
              <a:buNone/>
            </a:pPr>
            <a:r>
              <a:rPr lang="en-US" altLang="en-GB">
                <a:solidFill>
                  <a:schemeClr val="dk2"/>
                </a:solidFill>
                <a:latin typeface="Alexandria Light"/>
                <a:ea typeface="Alexandria Light"/>
                <a:cs typeface="Alexandria Light"/>
                <a:sym typeface="Alexandria Light"/>
              </a:rPr>
              <a:t>- 0 = màu đen</a:t>
            </a:r>
            <a:endParaRPr lang="en-US" altLang="en-GB">
              <a:solidFill>
                <a:schemeClr val="dk2"/>
              </a:solidFill>
              <a:latin typeface="Alexandria Light"/>
              <a:ea typeface="Alexandria Light"/>
              <a:cs typeface="Alexandria Light"/>
              <a:sym typeface="Alexandria Light"/>
            </a:endParaRPr>
          </a:p>
          <a:p>
            <a:pPr marL="0" indent="0" algn="l">
              <a:lnSpc>
                <a:spcPct val="115000"/>
              </a:lnSpc>
              <a:buNone/>
            </a:pPr>
            <a:r>
              <a:rPr lang="en-US" altLang="en-GB">
                <a:solidFill>
                  <a:schemeClr val="dk2"/>
                </a:solidFill>
                <a:latin typeface="Alexandria Light"/>
                <a:ea typeface="Alexandria Light"/>
                <a:cs typeface="Alexandria Light"/>
                <a:sym typeface="Alexandria Light"/>
              </a:rPr>
              <a:t>- 255 = màu trắng</a:t>
            </a:r>
            <a:endParaRPr lang="en-US" altLang="en-GB">
              <a:solidFill>
                <a:schemeClr val="dk2"/>
              </a:solidFill>
              <a:latin typeface="Alexandria Light"/>
              <a:ea typeface="Alexandria Light"/>
              <a:cs typeface="Alexandria Light"/>
              <a:sym typeface="Alexandria Light"/>
            </a:endParaRPr>
          </a:p>
        </p:txBody>
      </p:sp>
      <p:grpSp>
        <p:nvGrpSpPr>
          <p:cNvPr id="417" name="Google Shape;417;p43"/>
          <p:cNvGrpSpPr/>
          <p:nvPr/>
        </p:nvGrpSpPr>
        <p:grpSpPr>
          <a:xfrm>
            <a:off x="5363311" y="3859407"/>
            <a:ext cx="1188970" cy="182682"/>
            <a:chOff x="621575" y="2498644"/>
            <a:chExt cx="1272306" cy="195486"/>
          </a:xfrm>
        </p:grpSpPr>
        <p:sp>
          <p:nvSpPr>
            <p:cNvPr id="418" name="Google Shape;418;p43"/>
            <p:cNvSpPr/>
            <p:nvPr/>
          </p:nvSpPr>
          <p:spPr>
            <a:xfrm>
              <a:off x="1257614" y="2498644"/>
              <a:ext cx="213" cy="195486"/>
            </a:xfrm>
            <a:custGeom>
              <a:avLst/>
              <a:gdLst/>
              <a:ahLst/>
              <a:cxnLst/>
              <a:rect l="l" t="t" r="r" b="b"/>
              <a:pathLst>
                <a:path w="1" h="916" fill="none" extrusionOk="0">
                  <a:moveTo>
                    <a:pt x="1" y="1"/>
                  </a:moveTo>
                  <a:lnTo>
                    <a:pt x="1" y="916"/>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43"/>
            <p:cNvSpPr/>
            <p:nvPr/>
          </p:nvSpPr>
          <p:spPr>
            <a:xfrm>
              <a:off x="621575" y="2498644"/>
              <a:ext cx="1272306" cy="213"/>
            </a:xfrm>
            <a:custGeom>
              <a:avLst/>
              <a:gdLst/>
              <a:ahLst/>
              <a:cxnLst/>
              <a:rect l="l" t="t" r="r" b="b"/>
              <a:pathLst>
                <a:path w="5962" h="1" fill="none" extrusionOk="0">
                  <a:moveTo>
                    <a:pt x="0" y="1"/>
                  </a:moveTo>
                  <a:lnTo>
                    <a:pt x="5962"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0" name="Google Shape;420;p43"/>
          <p:cNvSpPr txBox="1"/>
          <p:nvPr/>
        </p:nvSpPr>
        <p:spPr>
          <a:xfrm>
            <a:off x="5057140" y="1700530"/>
            <a:ext cx="2057400" cy="409575"/>
          </a:xfrm>
          <a:prstGeom prst="rect">
            <a:avLst/>
          </a:prstGeom>
          <a:noFill/>
          <a:ln>
            <a:noFill/>
          </a:ln>
        </p:spPr>
        <p:txBody>
          <a:bodyPr spcFirstLastPara="1" wrap="square" lIns="91425" tIns="91425" rIns="91425" bIns="91425" anchor="b" anchorCtr="0">
            <a:noAutofit/>
          </a:bodyPr>
          <a:lstStyle/>
          <a:p>
            <a:pPr marL="0" indent="0" algn="ctr">
              <a:buClr>
                <a:srgbClr val="000000"/>
              </a:buClr>
              <a:buSzPts val="1100"/>
              <a:buFont typeface="Arial" panose="020B0604020202020204"/>
              <a:buNone/>
            </a:pPr>
            <a:r>
              <a:rPr lang="en-US" altLang="en-GB" sz="2000">
                <a:solidFill>
                  <a:schemeClr val="dk1"/>
                </a:solidFill>
                <a:latin typeface="Anek Gurmukhi ExtraBold"/>
                <a:ea typeface="Anek Gurmukhi ExtraBold"/>
                <a:cs typeface="Anek Gurmukhi ExtraBold"/>
                <a:sym typeface="Anek Gurmukhi ExtraBold"/>
              </a:rPr>
              <a:t>Pre-processing</a:t>
            </a:r>
            <a:endParaRPr lang="en-US" altLang="en-GB" sz="2000">
              <a:solidFill>
                <a:schemeClr val="dk1"/>
              </a:solidFill>
              <a:latin typeface="Anek Gurmukhi ExtraBold"/>
              <a:ea typeface="Anek Gurmukhi ExtraBold"/>
              <a:cs typeface="Anek Gurmukhi ExtraBold"/>
              <a:sym typeface="Anek Gurmukhi ExtraBold"/>
            </a:endParaRPr>
          </a:p>
        </p:txBody>
      </p:sp>
      <p:sp>
        <p:nvSpPr>
          <p:cNvPr id="421" name="Google Shape;421;p43"/>
          <p:cNvSpPr txBox="1"/>
          <p:nvPr/>
        </p:nvSpPr>
        <p:spPr>
          <a:xfrm>
            <a:off x="5010150" y="1934210"/>
            <a:ext cx="1988185" cy="1798320"/>
          </a:xfrm>
          <a:prstGeom prst="rect">
            <a:avLst/>
          </a:prstGeom>
          <a:noFill/>
          <a:ln>
            <a:noFill/>
          </a:ln>
        </p:spPr>
        <p:txBody>
          <a:bodyPr spcFirstLastPara="1" wrap="square" lIns="91425" tIns="91425" rIns="91425" bIns="91425" anchor="t" anchorCtr="0">
            <a:noAutofit/>
          </a:bodyPr>
          <a:lstStyle/>
          <a:p>
            <a:pPr marL="0" indent="0" algn="l">
              <a:lnSpc>
                <a:spcPct val="115000"/>
              </a:lnSpc>
              <a:buNone/>
            </a:pPr>
            <a:r>
              <a:rPr lang="en-US">
                <a:solidFill>
                  <a:schemeClr val="dk2"/>
                </a:solidFill>
                <a:latin typeface="Alexandria Light"/>
                <a:ea typeface="Alexandria Light"/>
                <a:cs typeface="Alexandria Light"/>
                <a:sym typeface="Alexandria Light"/>
              </a:rPr>
              <a:t>- Load and preprocess the images</a:t>
            </a:r>
            <a:endParaRPr lang="en-US">
              <a:solidFill>
                <a:schemeClr val="dk2"/>
              </a:solidFill>
              <a:latin typeface="Alexandria Light"/>
              <a:ea typeface="Alexandria Light"/>
              <a:cs typeface="Alexandria Light"/>
              <a:sym typeface="Alexandria Light"/>
            </a:endParaRPr>
          </a:p>
          <a:p>
            <a:pPr marL="0" indent="0" algn="l">
              <a:lnSpc>
                <a:spcPct val="115000"/>
              </a:lnSpc>
              <a:buNone/>
            </a:pPr>
            <a:r>
              <a:rPr lang="en-US">
                <a:solidFill>
                  <a:schemeClr val="dk2"/>
                </a:solidFill>
                <a:latin typeface="Alexandria Light"/>
                <a:ea typeface="Alexandria Light"/>
                <a:cs typeface="Alexandria Light"/>
                <a:sym typeface="Alexandria Light"/>
              </a:rPr>
              <a:t>- Split data</a:t>
            </a:r>
            <a:endParaRPr lang="en-US">
              <a:solidFill>
                <a:schemeClr val="dk2"/>
              </a:solidFill>
              <a:latin typeface="Alexandria Light"/>
              <a:ea typeface="Alexandria Light"/>
              <a:cs typeface="Alexandria Light"/>
              <a:sym typeface="Alexandria Light"/>
            </a:endParaRPr>
          </a:p>
          <a:p>
            <a:pPr marL="0" indent="0" algn="l">
              <a:lnSpc>
                <a:spcPct val="115000"/>
              </a:lnSpc>
              <a:buNone/>
            </a:pPr>
            <a:r>
              <a:rPr lang="en-US">
                <a:solidFill>
                  <a:schemeClr val="dk2"/>
                </a:solidFill>
                <a:latin typeface="Alexandria Light"/>
                <a:ea typeface="Alexandria Light"/>
                <a:cs typeface="Alexandria Light"/>
                <a:sym typeface="Alexandria Light"/>
              </a:rPr>
              <a:t>- Normalize</a:t>
            </a:r>
            <a:endParaRPr lang="en-US">
              <a:solidFill>
                <a:schemeClr val="dk2"/>
              </a:solidFill>
              <a:latin typeface="Alexandria Light"/>
              <a:ea typeface="Alexandria Light"/>
              <a:cs typeface="Alexandria Light"/>
              <a:sym typeface="Alexandria Light"/>
            </a:endParaRPr>
          </a:p>
          <a:p>
            <a:pPr marL="0" indent="0" algn="l">
              <a:lnSpc>
                <a:spcPct val="115000"/>
              </a:lnSpc>
              <a:buNone/>
            </a:pPr>
            <a:r>
              <a:rPr lang="en-US">
                <a:solidFill>
                  <a:schemeClr val="dk2"/>
                </a:solidFill>
                <a:latin typeface="Alexandria Light"/>
                <a:ea typeface="Alexandria Light"/>
                <a:cs typeface="Alexandria Light"/>
                <a:sym typeface="Alexandria Light"/>
              </a:rPr>
              <a:t>- Reshape</a:t>
            </a:r>
            <a:endParaRPr lang="en-US">
              <a:solidFill>
                <a:schemeClr val="dk2"/>
              </a:solidFill>
              <a:latin typeface="Alexandria Light"/>
              <a:ea typeface="Alexandria Light"/>
              <a:cs typeface="Alexandria Light"/>
              <a:sym typeface="Alexandria Light"/>
            </a:endParaRPr>
          </a:p>
          <a:p>
            <a:pPr marL="0" indent="0" algn="l">
              <a:lnSpc>
                <a:spcPct val="115000"/>
              </a:lnSpc>
              <a:buNone/>
            </a:pPr>
            <a:r>
              <a:rPr lang="en-US">
                <a:solidFill>
                  <a:schemeClr val="dk2"/>
                </a:solidFill>
                <a:latin typeface="Alexandria Light"/>
                <a:ea typeface="Alexandria Light"/>
                <a:cs typeface="Alexandria Light"/>
                <a:sym typeface="Alexandria Light"/>
              </a:rPr>
              <a:t>- Convert labels</a:t>
            </a:r>
            <a:endParaRPr lang="en-US">
              <a:solidFill>
                <a:schemeClr val="dk2"/>
              </a:solidFill>
              <a:latin typeface="Alexandria Light"/>
              <a:ea typeface="Alexandria Light"/>
              <a:cs typeface="Alexandria Light"/>
              <a:sym typeface="Alexandria Light"/>
            </a:endParaRPr>
          </a:p>
        </p:txBody>
      </p:sp>
      <p:grpSp>
        <p:nvGrpSpPr>
          <p:cNvPr id="422" name="Google Shape;422;p43"/>
          <p:cNvGrpSpPr/>
          <p:nvPr/>
        </p:nvGrpSpPr>
        <p:grpSpPr>
          <a:xfrm>
            <a:off x="7147784" y="3859407"/>
            <a:ext cx="1188970" cy="182682"/>
            <a:chOff x="621575" y="2498644"/>
            <a:chExt cx="1272306" cy="195486"/>
          </a:xfrm>
        </p:grpSpPr>
        <p:sp>
          <p:nvSpPr>
            <p:cNvPr id="423" name="Google Shape;423;p43"/>
            <p:cNvSpPr/>
            <p:nvPr/>
          </p:nvSpPr>
          <p:spPr>
            <a:xfrm>
              <a:off x="1257614" y="2498644"/>
              <a:ext cx="213" cy="195486"/>
            </a:xfrm>
            <a:custGeom>
              <a:avLst/>
              <a:gdLst/>
              <a:ahLst/>
              <a:cxnLst/>
              <a:rect l="l" t="t" r="r" b="b"/>
              <a:pathLst>
                <a:path w="1" h="916" fill="none" extrusionOk="0">
                  <a:moveTo>
                    <a:pt x="1" y="1"/>
                  </a:moveTo>
                  <a:lnTo>
                    <a:pt x="1" y="916"/>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43"/>
            <p:cNvSpPr/>
            <p:nvPr/>
          </p:nvSpPr>
          <p:spPr>
            <a:xfrm>
              <a:off x="621575" y="2498644"/>
              <a:ext cx="1272306" cy="213"/>
            </a:xfrm>
            <a:custGeom>
              <a:avLst/>
              <a:gdLst/>
              <a:ahLst/>
              <a:cxnLst/>
              <a:rect l="l" t="t" r="r" b="b"/>
              <a:pathLst>
                <a:path w="5962" h="1" fill="none" extrusionOk="0">
                  <a:moveTo>
                    <a:pt x="0" y="1"/>
                  </a:moveTo>
                  <a:lnTo>
                    <a:pt x="5962"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5" name="Google Shape;425;p43"/>
          <p:cNvSpPr txBox="1"/>
          <p:nvPr/>
        </p:nvSpPr>
        <p:spPr>
          <a:xfrm>
            <a:off x="6998335" y="1700530"/>
            <a:ext cx="1687830" cy="409575"/>
          </a:xfrm>
          <a:prstGeom prst="rect">
            <a:avLst/>
          </a:prstGeom>
          <a:noFill/>
          <a:ln>
            <a:noFill/>
          </a:ln>
        </p:spPr>
        <p:txBody>
          <a:bodyPr spcFirstLastPara="1" wrap="square" lIns="91425" tIns="91425" rIns="91425" bIns="91425" anchor="b" anchorCtr="0">
            <a:noAutofit/>
          </a:bodyPr>
          <a:lstStyle/>
          <a:p>
            <a:pPr marL="0" indent="0" algn="ctr">
              <a:buClr>
                <a:srgbClr val="000000"/>
              </a:buClr>
              <a:buSzPts val="1100"/>
              <a:buFont typeface="Arial" panose="020B0604020202020204"/>
              <a:buNone/>
            </a:pPr>
            <a:r>
              <a:rPr lang="en-US" altLang="en-GB" sz="2000">
                <a:solidFill>
                  <a:schemeClr val="dk1"/>
                </a:solidFill>
                <a:latin typeface="Anek Gurmukhi ExtraBold"/>
                <a:ea typeface="Anek Gurmukhi ExtraBold"/>
                <a:cs typeface="Anek Gurmukhi ExtraBold"/>
                <a:sym typeface="Anek Gurmukhi ExtraBold"/>
              </a:rPr>
              <a:t>Build Model</a:t>
            </a:r>
            <a:endParaRPr lang="en-US" altLang="en-GB" sz="2000">
              <a:solidFill>
                <a:schemeClr val="dk1"/>
              </a:solidFill>
              <a:latin typeface="Anek Gurmukhi ExtraBold"/>
              <a:ea typeface="Anek Gurmukhi ExtraBold"/>
              <a:cs typeface="Anek Gurmukhi ExtraBold"/>
              <a:sym typeface="Anek Gurmukhi ExtraBold"/>
            </a:endParaRPr>
          </a:p>
        </p:txBody>
      </p:sp>
      <p:sp>
        <p:nvSpPr>
          <p:cNvPr id="426" name="Google Shape;426;p43"/>
          <p:cNvSpPr txBox="1"/>
          <p:nvPr/>
        </p:nvSpPr>
        <p:spPr>
          <a:xfrm>
            <a:off x="7115140" y="2066094"/>
            <a:ext cx="1423200" cy="1069200"/>
          </a:xfrm>
          <a:prstGeom prst="rect">
            <a:avLst/>
          </a:prstGeom>
          <a:noFill/>
          <a:ln>
            <a:noFill/>
          </a:ln>
        </p:spPr>
        <p:txBody>
          <a:bodyPr spcFirstLastPara="1" wrap="square" lIns="91425" tIns="91425" rIns="91425" bIns="91425" anchor="t" anchorCtr="0">
            <a:noAutofit/>
          </a:bodyPr>
          <a:lstStyle/>
          <a:p>
            <a:pPr marL="0" indent="0" algn="ctr">
              <a:lnSpc>
                <a:spcPct val="115000"/>
              </a:lnSpc>
              <a:buNone/>
            </a:pPr>
            <a:endParaRPr lang="en-US" altLang="en-GB">
              <a:solidFill>
                <a:schemeClr val="dk2"/>
              </a:solidFill>
              <a:latin typeface="Alexandria Light"/>
              <a:ea typeface="Alexandria Light"/>
              <a:cs typeface="Alexandria Light"/>
              <a:sym typeface="Alexandria Light"/>
            </a:endParaRPr>
          </a:p>
          <a:p>
            <a:pPr marL="0" indent="0" algn="ctr">
              <a:lnSpc>
                <a:spcPct val="115000"/>
              </a:lnSpc>
              <a:buNone/>
            </a:pPr>
            <a:r>
              <a:rPr lang="en-US" altLang="en-GB">
                <a:solidFill>
                  <a:schemeClr val="dk2"/>
                </a:solidFill>
                <a:latin typeface="Alexandria Light"/>
                <a:ea typeface="Alexandria Light"/>
                <a:cs typeface="Alexandria Light"/>
                <a:sym typeface="Alexandria Light"/>
              </a:rPr>
              <a:t>Model CNN</a:t>
            </a:r>
            <a:endParaRPr lang="en-US" altLang="en-GB">
              <a:solidFill>
                <a:schemeClr val="dk2"/>
              </a:solidFill>
              <a:latin typeface="Alexandria Light"/>
              <a:ea typeface="Alexandria Light"/>
              <a:cs typeface="Alexandria Light"/>
              <a:sym typeface="Alexandria Light"/>
            </a:endParaRPr>
          </a:p>
        </p:txBody>
      </p:sp>
      <p:sp>
        <p:nvSpPr>
          <p:cNvPr id="427" name="Google Shape;427;p43"/>
          <p:cNvSpPr/>
          <p:nvPr/>
        </p:nvSpPr>
        <p:spPr>
          <a:xfrm>
            <a:off x="3961659" y="1200037"/>
            <a:ext cx="488100" cy="4881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a:solidFill>
                  <a:schemeClr val="lt2"/>
                </a:solidFill>
                <a:latin typeface="Anek Gurmukhi ExtraBold"/>
                <a:ea typeface="Anek Gurmukhi ExtraBold"/>
                <a:cs typeface="Anek Gurmukhi ExtraBold"/>
                <a:sym typeface="Anek Gurmukhi ExtraBold"/>
              </a:rPr>
              <a:t>1</a:t>
            </a:r>
            <a:endParaRPr sz="3000">
              <a:solidFill>
                <a:schemeClr val="lt2"/>
              </a:solidFill>
              <a:latin typeface="Anek Gurmukhi ExtraBold"/>
              <a:ea typeface="Anek Gurmukhi ExtraBold"/>
              <a:cs typeface="Anek Gurmukhi ExtraBold"/>
              <a:sym typeface="Anek Gurmukhi ExtraBold"/>
            </a:endParaRPr>
          </a:p>
        </p:txBody>
      </p:sp>
      <p:sp>
        <p:nvSpPr>
          <p:cNvPr id="428" name="Google Shape;428;p43"/>
          <p:cNvSpPr/>
          <p:nvPr/>
        </p:nvSpPr>
        <p:spPr>
          <a:xfrm>
            <a:off x="5713728" y="1200037"/>
            <a:ext cx="488100" cy="4881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a:solidFill>
                  <a:schemeClr val="lt2"/>
                </a:solidFill>
                <a:latin typeface="Anek Gurmukhi ExtraBold"/>
                <a:ea typeface="Anek Gurmukhi ExtraBold"/>
                <a:cs typeface="Anek Gurmukhi ExtraBold"/>
                <a:sym typeface="Anek Gurmukhi ExtraBold"/>
              </a:rPr>
              <a:t>2</a:t>
            </a:r>
            <a:endParaRPr sz="3000">
              <a:solidFill>
                <a:schemeClr val="lt2"/>
              </a:solidFill>
              <a:latin typeface="Anek Gurmukhi ExtraBold"/>
              <a:ea typeface="Anek Gurmukhi ExtraBold"/>
              <a:cs typeface="Anek Gurmukhi ExtraBold"/>
              <a:sym typeface="Anek Gurmukhi ExtraBold"/>
            </a:endParaRPr>
          </a:p>
        </p:txBody>
      </p:sp>
      <p:sp>
        <p:nvSpPr>
          <p:cNvPr id="429" name="Google Shape;429;p43"/>
          <p:cNvSpPr/>
          <p:nvPr/>
        </p:nvSpPr>
        <p:spPr>
          <a:xfrm>
            <a:off x="7465797" y="1200037"/>
            <a:ext cx="488100" cy="4881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a:solidFill>
                  <a:schemeClr val="lt2"/>
                </a:solidFill>
                <a:latin typeface="Anek Gurmukhi ExtraBold"/>
                <a:ea typeface="Anek Gurmukhi ExtraBold"/>
                <a:cs typeface="Anek Gurmukhi ExtraBold"/>
                <a:sym typeface="Anek Gurmukhi ExtraBold"/>
              </a:rPr>
              <a:t>3</a:t>
            </a:r>
            <a:endParaRPr sz="3000">
              <a:solidFill>
                <a:schemeClr val="lt2"/>
              </a:solidFill>
              <a:latin typeface="Anek Gurmukhi ExtraBold"/>
              <a:ea typeface="Anek Gurmukhi ExtraBold"/>
              <a:cs typeface="Anek Gurmukhi ExtraBold"/>
              <a:sym typeface="Anek Gurmukhi ExtraBold"/>
            </a:endParaRPr>
          </a:p>
        </p:txBody>
      </p:sp>
      <p:sp>
        <p:nvSpPr>
          <p:cNvPr id="430" name="Google Shape;430;p43"/>
          <p:cNvSpPr/>
          <p:nvPr/>
        </p:nvSpPr>
        <p:spPr>
          <a:xfrm rot="10800000" flipH="1">
            <a:off x="3578388" y="4722760"/>
            <a:ext cx="4703750" cy="67825"/>
          </a:xfrm>
          <a:custGeom>
            <a:avLst/>
            <a:gdLst/>
            <a:ahLst/>
            <a:cxnLst/>
            <a:rect l="l" t="t" r="r" b="b"/>
            <a:pathLst>
              <a:path w="5962" h="1" fill="none" extrusionOk="0">
                <a:moveTo>
                  <a:pt x="0" y="1"/>
                </a:moveTo>
                <a:lnTo>
                  <a:pt x="5962"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32" name="Google Shape;432;p43">
            <a:hlinkClick r:id="" action="ppaction://hlinkshowjump?jump=nextslide"/>
          </p:cNvPr>
          <p:cNvCxnSpPr/>
          <p:nvPr/>
        </p:nvCxnSpPr>
        <p:spPr>
          <a:xfrm>
            <a:off x="8630950" y="275125"/>
            <a:ext cx="286800" cy="0"/>
          </a:xfrm>
          <a:prstGeom prst="straightConnector1">
            <a:avLst/>
          </a:prstGeom>
          <a:noFill/>
          <a:ln w="9525" cap="flat" cmpd="sng">
            <a:solidFill>
              <a:schemeClr val="lt2"/>
            </a:solidFill>
            <a:prstDash val="solid"/>
            <a:round/>
            <a:headEnd type="none" w="med" len="med"/>
            <a:tailEnd type="triangle" w="med" len="med"/>
          </a:ln>
        </p:spPr>
      </p:cxnSp>
      <p:cxnSp>
        <p:nvCxnSpPr>
          <p:cNvPr id="433" name="Google Shape;433;p43">
            <a:hlinkClick r:id="" action="ppaction://hlinkshowjump?jump=previousslide"/>
          </p:cNvPr>
          <p:cNvCxnSpPr/>
          <p:nvPr/>
        </p:nvCxnSpPr>
        <p:spPr>
          <a:xfrm rot="10800000">
            <a:off x="213075" y="275125"/>
            <a:ext cx="286800" cy="0"/>
          </a:xfrm>
          <a:prstGeom prst="straightConnector1">
            <a:avLst/>
          </a:prstGeom>
          <a:noFill/>
          <a:ln w="9525" cap="flat" cmpd="sng">
            <a:solidFill>
              <a:schemeClr val="lt2"/>
            </a:solidFill>
            <a:prstDash val="solid"/>
            <a:round/>
            <a:headEnd type="none" w="med" len="med"/>
            <a:tailEnd type="triangle" w="med" len="med"/>
          </a:ln>
        </p:spPr>
      </p:cxnSp>
      <p:grpSp>
        <p:nvGrpSpPr>
          <p:cNvPr id="434" name="Google Shape;434;p43"/>
          <p:cNvGrpSpPr/>
          <p:nvPr/>
        </p:nvGrpSpPr>
        <p:grpSpPr>
          <a:xfrm>
            <a:off x="5707104" y="4101129"/>
            <a:ext cx="393038" cy="409494"/>
            <a:chOff x="2497275" y="2744159"/>
            <a:chExt cx="370930" cy="370549"/>
          </a:xfrm>
        </p:grpSpPr>
        <p:sp>
          <p:nvSpPr>
            <p:cNvPr id="435" name="Google Shape;435;p4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4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4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4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4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4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1" name="Google Shape;441;p43"/>
          <p:cNvGrpSpPr/>
          <p:nvPr/>
        </p:nvGrpSpPr>
        <p:grpSpPr>
          <a:xfrm>
            <a:off x="3968821" y="4089588"/>
            <a:ext cx="441142" cy="421072"/>
            <a:chOff x="4126815" y="2760704"/>
            <a:chExt cx="380393" cy="363118"/>
          </a:xfrm>
        </p:grpSpPr>
        <p:sp>
          <p:nvSpPr>
            <p:cNvPr id="442" name="Google Shape;442;p4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4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4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4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 name="Google Shape;446;p43"/>
          <p:cNvGrpSpPr/>
          <p:nvPr/>
        </p:nvGrpSpPr>
        <p:grpSpPr>
          <a:xfrm>
            <a:off x="7551654" y="4042142"/>
            <a:ext cx="393026" cy="421065"/>
            <a:chOff x="4149138" y="4121151"/>
            <a:chExt cx="344065" cy="368644"/>
          </a:xfrm>
        </p:grpSpPr>
        <p:sp>
          <p:nvSpPr>
            <p:cNvPr id="447" name="Google Shape;447;p4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4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4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4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4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4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4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4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4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4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4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4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7" name="Content Placeholder 106"/>
          <p:cNvPicPr>
            <a:picLocks noGrp="1"/>
          </p:cNvPicPr>
          <p:nvPr>
            <p:ph idx="1"/>
          </p:nvPr>
        </p:nvPicPr>
        <p:blipFill>
          <a:blip r:embed="rId1"/>
          <a:stretch>
            <a:fillRect/>
          </a:stretch>
        </p:blipFill>
        <p:spPr>
          <a:xfrm>
            <a:off x="-635" y="1789430"/>
            <a:ext cx="3421380" cy="2745105"/>
          </a:xfrm>
          <a:prstGeom prst="rect">
            <a:avLst/>
          </a:prstGeom>
          <a:noFill/>
          <a:ln w="9525">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44"/>
        <p:cNvGrpSpPr/>
        <p:nvPr/>
      </p:nvGrpSpPr>
      <p:grpSpPr>
        <a:xfrm>
          <a:off x="0" y="0"/>
          <a:ext cx="0" cy="0"/>
          <a:chOff x="0" y="0"/>
          <a:chExt cx="0" cy="0"/>
        </a:xfrm>
      </p:grpSpPr>
      <p:sp>
        <p:nvSpPr>
          <p:cNvPr id="846" name="Google Shape;846;p57"/>
          <p:cNvSpPr txBox="1"/>
          <p:nvPr/>
        </p:nvSpPr>
        <p:spPr>
          <a:xfrm>
            <a:off x="713105" y="2261870"/>
            <a:ext cx="4144645" cy="1857375"/>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altLang="en-GB">
                <a:solidFill>
                  <a:schemeClr val="dk2"/>
                </a:solidFill>
                <a:latin typeface="Alexandria Light"/>
                <a:ea typeface="Alexandria Light"/>
                <a:cs typeface="Alexandria Light"/>
                <a:sym typeface="Alexandria Light"/>
              </a:rPr>
              <a:t>Sử dụng bộ dữ liệu giống với bộ dữ liệu của Deep Learning nhưng không cần quá trình biển đổi thành ảnh</a:t>
            </a:r>
            <a:endParaRPr>
              <a:solidFill>
                <a:schemeClr val="dk2"/>
              </a:solidFill>
              <a:latin typeface="Alexandria Light"/>
              <a:ea typeface="Alexandria Light"/>
              <a:cs typeface="Alexandria Light"/>
              <a:sym typeface="Alexandria Light"/>
            </a:endParaRPr>
          </a:p>
          <a:p>
            <a:pPr marL="457200" lvl="0" indent="-317500" algn="l" rtl="0">
              <a:lnSpc>
                <a:spcPct val="115000"/>
              </a:lnSpc>
              <a:spcBef>
                <a:spcPts val="1000"/>
              </a:spcBef>
              <a:spcAft>
                <a:spcPts val="0"/>
              </a:spcAft>
              <a:buClr>
                <a:schemeClr val="dk2"/>
              </a:buClr>
              <a:buSzPts val="1400"/>
              <a:buFont typeface="Alexandria Light"/>
              <a:buChar char="●"/>
            </a:pPr>
            <a:r>
              <a:rPr lang="en-US">
                <a:solidFill>
                  <a:schemeClr val="dk2"/>
                </a:solidFill>
                <a:latin typeface="Alexandria Light"/>
                <a:ea typeface="Alexandria Light"/>
                <a:cs typeface="Alexandria Light"/>
                <a:sym typeface="Alexandria Light"/>
              </a:rPr>
              <a:t>Pre - processing data</a:t>
            </a:r>
            <a:endParaRPr>
              <a:solidFill>
                <a:schemeClr val="dk2"/>
              </a:solidFill>
              <a:latin typeface="Alexandria Light"/>
              <a:ea typeface="Alexandria Light"/>
              <a:cs typeface="Alexandria Light"/>
              <a:sym typeface="Alexandria Light"/>
            </a:endParaRPr>
          </a:p>
          <a:p>
            <a:pPr marL="0" lvl="0" indent="0" algn="l" rtl="0">
              <a:lnSpc>
                <a:spcPct val="115000"/>
              </a:lnSpc>
              <a:spcBef>
                <a:spcPts val="1000"/>
              </a:spcBef>
              <a:spcAft>
                <a:spcPts val="0"/>
              </a:spcAft>
              <a:buNone/>
            </a:pPr>
            <a:endParaRPr>
              <a:solidFill>
                <a:schemeClr val="dk2"/>
              </a:solidFill>
              <a:latin typeface="Alexandria Light"/>
              <a:ea typeface="Alexandria Light"/>
              <a:cs typeface="Alexandria Light"/>
              <a:sym typeface="Alexandria Light"/>
            </a:endParaRPr>
          </a:p>
          <a:p>
            <a:pPr marL="0" lvl="0" indent="0" algn="l" rtl="0">
              <a:lnSpc>
                <a:spcPct val="115000"/>
              </a:lnSpc>
              <a:spcBef>
                <a:spcPts val="0"/>
              </a:spcBef>
              <a:spcAft>
                <a:spcPts val="0"/>
              </a:spcAft>
              <a:buNone/>
            </a:pPr>
            <a:endParaRPr>
              <a:solidFill>
                <a:schemeClr val="dk2"/>
              </a:solidFill>
              <a:latin typeface="Alexandria Light"/>
              <a:ea typeface="Alexandria Light"/>
              <a:cs typeface="Alexandria Light"/>
              <a:sym typeface="Alexandria Light"/>
            </a:endParaRPr>
          </a:p>
        </p:txBody>
      </p:sp>
      <p:sp>
        <p:nvSpPr>
          <p:cNvPr id="847" name="Google Shape;847;p57"/>
          <p:cNvSpPr txBox="1"/>
          <p:nvPr/>
        </p:nvSpPr>
        <p:spPr>
          <a:xfrm>
            <a:off x="1373505" y="1510030"/>
            <a:ext cx="2823845" cy="583565"/>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panose="020B0604020202020204"/>
              <a:buNone/>
            </a:pPr>
            <a:r>
              <a:rPr lang="en-US" altLang="en-GB" sz="2400">
                <a:solidFill>
                  <a:srgbClr val="FF0000"/>
                </a:solidFill>
                <a:latin typeface="Anek Gurmukhi ExtraBold"/>
                <a:ea typeface="Anek Gurmukhi ExtraBold"/>
                <a:cs typeface="Anek Gurmukhi ExtraBold"/>
                <a:sym typeface="Anek Gurmukhi ExtraBold"/>
              </a:rPr>
              <a:t>Machine learning</a:t>
            </a:r>
            <a:endParaRPr lang="en-US" altLang="en-GB" sz="2400">
              <a:solidFill>
                <a:srgbClr val="FF0000"/>
              </a:solidFill>
              <a:latin typeface="Anek Gurmukhi ExtraBold"/>
              <a:ea typeface="Anek Gurmukhi ExtraBold"/>
              <a:cs typeface="Anek Gurmukhi ExtraBold"/>
              <a:sym typeface="Anek Gurmukhi ExtraBold"/>
            </a:endParaRPr>
          </a:p>
        </p:txBody>
      </p:sp>
      <p:sp>
        <p:nvSpPr>
          <p:cNvPr id="848" name="Google Shape;848;p57"/>
          <p:cNvSpPr/>
          <p:nvPr/>
        </p:nvSpPr>
        <p:spPr>
          <a:xfrm>
            <a:off x="5097475" y="1407782"/>
            <a:ext cx="522300" cy="522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a:solidFill>
                  <a:schemeClr val="lt2"/>
                </a:solidFill>
                <a:latin typeface="Anek Gurmukhi ExtraBold"/>
                <a:ea typeface="Anek Gurmukhi ExtraBold"/>
                <a:cs typeface="Anek Gurmukhi ExtraBold"/>
                <a:sym typeface="Anek Gurmukhi ExtraBold"/>
              </a:rPr>
              <a:t>1</a:t>
            </a:r>
            <a:endParaRPr sz="3000">
              <a:solidFill>
                <a:schemeClr val="lt2"/>
              </a:solidFill>
              <a:latin typeface="Anek Gurmukhi ExtraBold"/>
              <a:ea typeface="Anek Gurmukhi ExtraBold"/>
              <a:cs typeface="Anek Gurmukhi ExtraBold"/>
              <a:sym typeface="Anek Gurmukhi ExtraBold"/>
            </a:endParaRPr>
          </a:p>
        </p:txBody>
      </p:sp>
      <p:sp>
        <p:nvSpPr>
          <p:cNvPr id="849" name="Google Shape;849;p57"/>
          <p:cNvSpPr/>
          <p:nvPr/>
        </p:nvSpPr>
        <p:spPr>
          <a:xfrm>
            <a:off x="5097483" y="2929732"/>
            <a:ext cx="522300" cy="522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a:solidFill>
                  <a:schemeClr val="lt2"/>
                </a:solidFill>
                <a:latin typeface="Anek Gurmukhi ExtraBold"/>
                <a:ea typeface="Anek Gurmukhi ExtraBold"/>
                <a:cs typeface="Anek Gurmukhi ExtraBold"/>
                <a:sym typeface="Anek Gurmukhi ExtraBold"/>
              </a:rPr>
              <a:t>2</a:t>
            </a:r>
            <a:endParaRPr sz="3000">
              <a:solidFill>
                <a:schemeClr val="lt2"/>
              </a:solidFill>
              <a:latin typeface="Anek Gurmukhi ExtraBold"/>
              <a:ea typeface="Anek Gurmukhi ExtraBold"/>
              <a:cs typeface="Anek Gurmukhi ExtraBold"/>
              <a:sym typeface="Anek Gurmukhi ExtraBold"/>
            </a:endParaRPr>
          </a:p>
        </p:txBody>
      </p:sp>
      <p:sp>
        <p:nvSpPr>
          <p:cNvPr id="850" name="Google Shape;850;p57"/>
          <p:cNvSpPr txBox="1"/>
          <p:nvPr/>
        </p:nvSpPr>
        <p:spPr>
          <a:xfrm>
            <a:off x="5695975" y="1509939"/>
            <a:ext cx="2658600" cy="409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panose="020B0604020202020204"/>
              <a:buNone/>
            </a:pPr>
            <a:r>
              <a:rPr lang="en-US" altLang="en-GB" sz="2400">
                <a:gradFill>
                  <a:gsLst>
                    <a:gs pos="0">
                      <a:srgbClr val="7B32B2"/>
                    </a:gs>
                    <a:gs pos="100000">
                      <a:srgbClr val="401A5D"/>
                    </a:gs>
                  </a:gsLst>
                  <a:lin ang="5400000" scaled="0"/>
                </a:gradFill>
                <a:effectLst>
                  <a:outerShdw blurRad="38100" dist="25400" dir="5400000" algn="ctr" rotWithShape="0">
                    <a:srgbClr val="6E747A">
                      <a:alpha val="43000"/>
                    </a:srgbClr>
                  </a:outerShdw>
                </a:effectLst>
                <a:latin typeface="Anek Gurmukhi ExtraBold"/>
                <a:ea typeface="Anek Gurmukhi ExtraBold"/>
                <a:cs typeface="Anek Gurmukhi ExtraBold"/>
                <a:sym typeface="Anek Gurmukhi ExtraBold"/>
              </a:rPr>
              <a:t>Supervised</a:t>
            </a:r>
            <a:endParaRPr lang="en-US" altLang="en-GB" sz="2400">
              <a:gradFill>
                <a:gsLst>
                  <a:gs pos="0">
                    <a:srgbClr val="7B32B2"/>
                  </a:gs>
                  <a:gs pos="100000">
                    <a:srgbClr val="401A5D"/>
                  </a:gs>
                </a:gsLst>
                <a:lin ang="5400000" scaled="0"/>
              </a:gradFill>
              <a:effectLst>
                <a:outerShdw blurRad="38100" dist="25400" dir="5400000" algn="ctr" rotWithShape="0">
                  <a:srgbClr val="6E747A">
                    <a:alpha val="43000"/>
                  </a:srgbClr>
                </a:outerShdw>
              </a:effectLst>
              <a:latin typeface="Anek Gurmukhi ExtraBold"/>
              <a:ea typeface="Anek Gurmukhi ExtraBold"/>
              <a:cs typeface="Anek Gurmukhi ExtraBold"/>
              <a:sym typeface="Anek Gurmukhi ExtraBold"/>
            </a:endParaRPr>
          </a:p>
        </p:txBody>
      </p:sp>
      <p:sp>
        <p:nvSpPr>
          <p:cNvPr id="851" name="Google Shape;851;p57"/>
          <p:cNvSpPr txBox="1"/>
          <p:nvPr/>
        </p:nvSpPr>
        <p:spPr>
          <a:xfrm>
            <a:off x="5695975" y="1795978"/>
            <a:ext cx="2658600" cy="1041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altLang="en-GB" sz="1600">
                <a:solidFill>
                  <a:schemeClr val="dk2"/>
                </a:solidFill>
                <a:latin typeface="Alexandria Light"/>
                <a:ea typeface="Alexandria Light"/>
                <a:cs typeface="Alexandria Light"/>
                <a:sym typeface="Alexandria Light"/>
              </a:rPr>
              <a:t>- Model CNN</a:t>
            </a:r>
            <a:endParaRPr lang="en-US" altLang="en-GB" sz="1600">
              <a:solidFill>
                <a:schemeClr val="dk2"/>
              </a:solidFill>
              <a:latin typeface="Alexandria Light"/>
              <a:ea typeface="Alexandria Light"/>
              <a:cs typeface="Alexandria Light"/>
              <a:sym typeface="Alexandria Light"/>
            </a:endParaRPr>
          </a:p>
          <a:p>
            <a:pPr marL="0" lvl="0" indent="0" algn="l" rtl="0">
              <a:lnSpc>
                <a:spcPct val="115000"/>
              </a:lnSpc>
              <a:spcBef>
                <a:spcPts val="0"/>
              </a:spcBef>
              <a:spcAft>
                <a:spcPts val="0"/>
              </a:spcAft>
              <a:buNone/>
            </a:pPr>
            <a:r>
              <a:rPr lang="en-US" altLang="en-GB" sz="1600">
                <a:solidFill>
                  <a:schemeClr val="dk2"/>
                </a:solidFill>
                <a:latin typeface="Alexandria Light"/>
                <a:ea typeface="Alexandria Light"/>
                <a:cs typeface="Alexandria Light"/>
                <a:sym typeface="Alexandria Light"/>
              </a:rPr>
              <a:t>- Decision tree</a:t>
            </a:r>
            <a:endParaRPr lang="en-US" altLang="en-GB" sz="1600">
              <a:solidFill>
                <a:schemeClr val="dk2"/>
              </a:solidFill>
              <a:latin typeface="Alexandria Light"/>
              <a:ea typeface="Alexandria Light"/>
              <a:cs typeface="Alexandria Light"/>
              <a:sym typeface="Alexandria Light"/>
            </a:endParaRPr>
          </a:p>
        </p:txBody>
      </p:sp>
      <p:sp>
        <p:nvSpPr>
          <p:cNvPr id="852" name="Google Shape;852;p57"/>
          <p:cNvSpPr txBox="1"/>
          <p:nvPr/>
        </p:nvSpPr>
        <p:spPr>
          <a:xfrm>
            <a:off x="5695975" y="3031889"/>
            <a:ext cx="2658600" cy="409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altLang="en-GB" sz="2400">
                <a:gradFill>
                  <a:gsLst>
                    <a:gs pos="0">
                      <a:srgbClr val="7B32B2"/>
                    </a:gs>
                    <a:gs pos="100000">
                      <a:srgbClr val="401A5D"/>
                    </a:gs>
                  </a:gsLst>
                  <a:lin ang="5400000" scaled="0"/>
                </a:gradFill>
                <a:effectLst>
                  <a:outerShdw blurRad="38100" dist="25400" dir="5400000" algn="ctr" rotWithShape="0">
                    <a:srgbClr val="6E747A">
                      <a:alpha val="43000"/>
                    </a:srgbClr>
                  </a:outerShdw>
                </a:effectLst>
                <a:latin typeface="Anek Gurmukhi ExtraBold"/>
                <a:ea typeface="Anek Gurmukhi ExtraBold"/>
                <a:cs typeface="Anek Gurmukhi ExtraBold"/>
                <a:sym typeface="Anek Gurmukhi ExtraBold"/>
              </a:rPr>
              <a:t>Unsupervised</a:t>
            </a:r>
            <a:r>
              <a:rPr lang="en-GB" sz="2400">
                <a:gradFill>
                  <a:gsLst>
                    <a:gs pos="0">
                      <a:srgbClr val="7B32B2"/>
                    </a:gs>
                    <a:gs pos="100000">
                      <a:srgbClr val="401A5D"/>
                    </a:gs>
                  </a:gsLst>
                  <a:lin ang="5400000" scaled="0"/>
                </a:gradFill>
                <a:effectLst>
                  <a:outerShdw blurRad="38100" dist="25400" dir="5400000" algn="ctr" rotWithShape="0">
                    <a:srgbClr val="6E747A">
                      <a:alpha val="43000"/>
                    </a:srgbClr>
                  </a:outerShdw>
                </a:effectLst>
                <a:latin typeface="Anek Gurmukhi ExtraBold"/>
                <a:ea typeface="Anek Gurmukhi ExtraBold"/>
                <a:cs typeface="Anek Gurmukhi ExtraBold"/>
                <a:sym typeface="Anek Gurmukhi ExtraBold"/>
              </a:rPr>
              <a:t> </a:t>
            </a:r>
            <a:endParaRPr lang="en-GB" sz="2400">
              <a:gradFill>
                <a:gsLst>
                  <a:gs pos="0">
                    <a:srgbClr val="7B32B2"/>
                  </a:gs>
                  <a:gs pos="100000">
                    <a:srgbClr val="401A5D"/>
                  </a:gs>
                </a:gsLst>
                <a:lin ang="5400000" scaled="0"/>
              </a:gradFill>
              <a:effectLst>
                <a:outerShdw blurRad="38100" dist="25400" dir="5400000" algn="ctr" rotWithShape="0">
                  <a:srgbClr val="6E747A">
                    <a:alpha val="43000"/>
                  </a:srgbClr>
                </a:outerShdw>
              </a:effectLst>
              <a:latin typeface="Anek Gurmukhi ExtraBold"/>
              <a:ea typeface="Anek Gurmukhi ExtraBold"/>
              <a:cs typeface="Anek Gurmukhi ExtraBold"/>
              <a:sym typeface="Anek Gurmukhi ExtraBold"/>
            </a:endParaRPr>
          </a:p>
        </p:txBody>
      </p:sp>
      <p:sp>
        <p:nvSpPr>
          <p:cNvPr id="853" name="Google Shape;853;p57"/>
          <p:cNvSpPr txBox="1"/>
          <p:nvPr/>
        </p:nvSpPr>
        <p:spPr>
          <a:xfrm>
            <a:off x="5695975" y="3310852"/>
            <a:ext cx="2658600" cy="1041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600">
                <a:solidFill>
                  <a:schemeClr val="dk2"/>
                </a:solidFill>
                <a:latin typeface="Alexandria Light"/>
                <a:ea typeface="Alexandria Light"/>
                <a:cs typeface="Alexandria Light"/>
                <a:sym typeface="Alexandria Light"/>
              </a:rPr>
              <a:t>- Visualized data</a:t>
            </a:r>
            <a:endParaRPr lang="en-US" sz="1600">
              <a:solidFill>
                <a:schemeClr val="dk2"/>
              </a:solidFill>
              <a:latin typeface="Alexandria Light"/>
              <a:ea typeface="Alexandria Light"/>
              <a:cs typeface="Alexandria Light"/>
              <a:sym typeface="Alexandria Light"/>
            </a:endParaRPr>
          </a:p>
          <a:p>
            <a:pPr marL="0" lvl="0" indent="0" algn="l" rtl="0">
              <a:lnSpc>
                <a:spcPct val="115000"/>
              </a:lnSpc>
              <a:spcBef>
                <a:spcPts val="0"/>
              </a:spcBef>
              <a:spcAft>
                <a:spcPts val="0"/>
              </a:spcAft>
              <a:buNone/>
            </a:pPr>
            <a:r>
              <a:rPr lang="en-US" sz="1600">
                <a:solidFill>
                  <a:schemeClr val="dk2"/>
                </a:solidFill>
                <a:latin typeface="Alexandria Light"/>
                <a:ea typeface="Alexandria Light"/>
                <a:cs typeface="Alexandria Light"/>
                <a:sym typeface="Alexandria Light"/>
              </a:rPr>
              <a:t>- KMeans cluster</a:t>
            </a:r>
            <a:endParaRPr lang="en-US" sz="1600">
              <a:solidFill>
                <a:schemeClr val="dk2"/>
              </a:solidFill>
              <a:latin typeface="Alexandria Light"/>
              <a:ea typeface="Alexandria Light"/>
              <a:cs typeface="Alexandria Light"/>
              <a:sym typeface="Alexandria Light"/>
            </a:endParaRPr>
          </a:p>
        </p:txBody>
      </p:sp>
      <p:cxnSp>
        <p:nvCxnSpPr>
          <p:cNvPr id="854" name="Google Shape;854;p57">
            <a:hlinkClick r:id="" action="ppaction://hlinkshowjump?jump=nextslide"/>
          </p:cNvPr>
          <p:cNvCxnSpPr/>
          <p:nvPr/>
        </p:nvCxnSpPr>
        <p:spPr>
          <a:xfrm>
            <a:off x="8630950" y="275125"/>
            <a:ext cx="286800" cy="0"/>
          </a:xfrm>
          <a:prstGeom prst="straightConnector1">
            <a:avLst/>
          </a:prstGeom>
          <a:noFill/>
          <a:ln w="9525" cap="flat" cmpd="sng">
            <a:solidFill>
              <a:schemeClr val="lt2"/>
            </a:solidFill>
            <a:prstDash val="solid"/>
            <a:round/>
            <a:headEnd type="none" w="med" len="med"/>
            <a:tailEnd type="triangle" w="med" len="med"/>
          </a:ln>
        </p:spPr>
      </p:cxnSp>
      <p:cxnSp>
        <p:nvCxnSpPr>
          <p:cNvPr id="855" name="Google Shape;855;p57">
            <a:hlinkClick r:id="" action="ppaction://hlinkshowjump?jump=previousslide"/>
          </p:cNvPr>
          <p:cNvCxnSpPr/>
          <p:nvPr/>
        </p:nvCxnSpPr>
        <p:spPr>
          <a:xfrm rot="10800000">
            <a:off x="213075" y="275125"/>
            <a:ext cx="286800" cy="0"/>
          </a:xfrm>
          <a:prstGeom prst="straightConnector1">
            <a:avLst/>
          </a:prstGeom>
          <a:noFill/>
          <a:ln w="9525" cap="flat" cmpd="sng">
            <a:solidFill>
              <a:schemeClr val="lt2"/>
            </a:solidFill>
            <a:prstDash val="solid"/>
            <a:round/>
            <a:headEnd type="none" w="med" len="med"/>
            <a:tailEnd type="triangl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p:txBody>
          <a:bodyPr/>
          <a:p>
            <a:endParaRPr lang="en-US"/>
          </a:p>
        </p:txBody>
      </p:sp>
      <p:sp>
        <p:nvSpPr>
          <p:cNvPr id="3" name="Slide Number Placeholder 2"/>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Text Box 3"/>
          <p:cNvSpPr txBox="1"/>
          <p:nvPr/>
        </p:nvSpPr>
        <p:spPr>
          <a:xfrm>
            <a:off x="386715" y="1035685"/>
            <a:ext cx="4295140" cy="3599815"/>
          </a:xfrm>
          <a:prstGeom prst="rect">
            <a:avLst/>
          </a:prstGeom>
          <a:noFill/>
        </p:spPr>
        <p:txBody>
          <a:bodyPr wrap="square" rtlCol="0">
            <a:spAutoFit/>
          </a:bodyPr>
          <a:p>
            <a:pPr algn="l"/>
            <a:r>
              <a:rPr lang="en-US" sz="2000" b="1">
                <a:solidFill>
                  <a:srgbClr val="FF0000"/>
                </a:solidFill>
                <a:latin typeface="Times New Roman" panose="02020603050405020304" pitchFamily="18" charset="0"/>
                <a:cs typeface="Times New Roman" panose="02020603050405020304" pitchFamily="18" charset="0"/>
              </a:rPr>
              <a:t>Dataset:</a:t>
            </a:r>
            <a:endParaRPr lang="en-US" sz="2000" b="1">
              <a:solidFill>
                <a:srgbClr val="FF0000"/>
              </a:solidFill>
              <a:latin typeface="Times New Roman" panose="02020603050405020304" pitchFamily="18" charset="0"/>
              <a:cs typeface="Times New Roman" panose="02020603050405020304" pitchFamily="18" charset="0"/>
            </a:endParaRPr>
          </a:p>
          <a:p>
            <a:pPr algn="l"/>
            <a:endParaRPr lang="en-US" sz="2000" b="1">
              <a:solidFill>
                <a:srgbClr val="FF0000"/>
              </a:solidFill>
              <a:latin typeface="Times New Roman" panose="02020603050405020304" pitchFamily="18" charset="0"/>
              <a:cs typeface="Times New Roman" panose="02020603050405020304" pitchFamily="18" charset="0"/>
            </a:endParaRPr>
          </a:p>
          <a:p>
            <a:pPr algn="l"/>
            <a:r>
              <a:rPr lang="en-US" sz="2000">
                <a:latin typeface="Times New Roman" panose="02020603050405020304" pitchFamily="18" charset="0"/>
                <a:cs typeface="Times New Roman" panose="02020603050405020304" pitchFamily="18" charset="0"/>
              </a:rPr>
              <a:t>- Trong bài báo tác giả có đề cập đến khá nhiều bộ dữ liệu bao gồm Malimg Dataset, VX Heavens, Microsoft Malware Classification Challenge (BIG 2015),..</a:t>
            </a:r>
            <a:endParaRPr lang="en-US" sz="2000">
              <a:latin typeface="Times New Roman" panose="02020603050405020304" pitchFamily="18" charset="0"/>
              <a:cs typeface="Times New Roman" panose="02020603050405020304" pitchFamily="18" charset="0"/>
            </a:endParaRPr>
          </a:p>
          <a:p>
            <a:pPr algn="l"/>
            <a:endParaRPr lang="en-US" sz="2000">
              <a:latin typeface="Times New Roman" panose="02020603050405020304" pitchFamily="18" charset="0"/>
              <a:cs typeface="Times New Roman" panose="02020603050405020304" pitchFamily="18" charset="0"/>
            </a:endParaRPr>
          </a:p>
          <a:p>
            <a:pPr algn="l"/>
            <a:r>
              <a:rPr lang="en-US" sz="2000">
                <a:latin typeface="Times New Roman" panose="02020603050405020304" pitchFamily="18" charset="0"/>
                <a:cs typeface="Times New Roman" panose="02020603050405020304" pitchFamily="18" charset="0"/>
              </a:rPr>
              <a:t>- Bộ dataset sử dụng trong thực nghiệm của nhóm: </a:t>
            </a:r>
            <a:r>
              <a:rPr lang="en-US" sz="2000">
                <a:latin typeface="Times New Roman" panose="02020603050405020304" pitchFamily="18" charset="0"/>
                <a:cs typeface="Times New Roman" panose="02020603050405020304" pitchFamily="18" charset="0"/>
                <a:sym typeface="+mn-ea"/>
              </a:rPr>
              <a:t>VX Heavens</a:t>
            </a:r>
            <a:endParaRPr lang="en-US" sz="2000">
              <a:latin typeface="Times New Roman" panose="02020603050405020304" pitchFamily="18" charset="0"/>
              <a:cs typeface="Times New Roman" panose="02020603050405020304" pitchFamily="18" charset="0"/>
            </a:endParaRPr>
          </a:p>
          <a:p>
            <a:pPr algn="l"/>
            <a:endParaRPr lang="en-US"/>
          </a:p>
          <a:p>
            <a:pPr algn="l"/>
            <a:endParaRPr lang="en-US"/>
          </a:p>
        </p:txBody>
      </p:sp>
      <p:pic>
        <p:nvPicPr>
          <p:cNvPr id="5" name="Content Placeholder 4"/>
          <p:cNvPicPr>
            <a:picLocks noChangeAspect="1"/>
          </p:cNvPicPr>
          <p:nvPr>
            <p:ph idx="1"/>
          </p:nvPr>
        </p:nvPicPr>
        <p:blipFill>
          <a:blip r:embed="rId1"/>
          <a:stretch>
            <a:fillRect/>
          </a:stretch>
        </p:blipFill>
        <p:spPr>
          <a:xfrm>
            <a:off x="4846955" y="1118870"/>
            <a:ext cx="3961130" cy="334073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Slide Number Placeholder 2"/>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graphicFrame>
        <p:nvGraphicFramePr>
          <p:cNvPr id="4" name="Table 3"/>
          <p:cNvGraphicFramePr/>
          <p:nvPr/>
        </p:nvGraphicFramePr>
        <p:xfrm>
          <a:off x="1372235" y="1384935"/>
          <a:ext cx="6399530" cy="2124075"/>
        </p:xfrm>
        <a:graphic>
          <a:graphicData uri="http://schemas.openxmlformats.org/drawingml/2006/table">
            <a:tbl>
              <a:tblPr firstRow="1" bandRow="1">
                <a:tableStyleId>{5C22544A-7EE6-4342-B048-85BDC9FD1C3A}</a:tableStyleId>
              </a:tblPr>
              <a:tblGrid>
                <a:gridCol w="3199765"/>
                <a:gridCol w="3199765"/>
              </a:tblGrid>
              <a:tr h="592455">
                <a:tc>
                  <a:txBody>
                    <a:bodyPr/>
                    <a:p>
                      <a:pPr algn="ctr">
                        <a:buNone/>
                      </a:pPr>
                      <a:r>
                        <a:rPr lang="en-US" sz="1800">
                          <a:solidFill>
                            <a:schemeClr val="tx1"/>
                          </a:solidFill>
                          <a:latin typeface="Times New Roman" panose="02020603050405020304" pitchFamily="18" charset="0"/>
                          <a:cs typeface="Times New Roman" panose="02020603050405020304" pitchFamily="18" charset="0"/>
                        </a:rPr>
                        <a:t>Tác giả</a:t>
                      </a:r>
                      <a:endParaRPr lang="en-US" sz="1800">
                        <a:solidFill>
                          <a:schemeClr val="tx1"/>
                        </a:solidFill>
                        <a:latin typeface="Times New Roman" panose="02020603050405020304" pitchFamily="18" charset="0"/>
                        <a:cs typeface="Times New Roman" panose="02020603050405020304" pitchFamily="18" charset="0"/>
                      </a:endParaRPr>
                    </a:p>
                  </a:txBody>
                  <a:tcPr>
                    <a:solidFill>
                      <a:srgbClr val="BED5FF"/>
                    </a:solidFill>
                  </a:tcPr>
                </a:tc>
                <a:tc>
                  <a:txBody>
                    <a:bodyPr/>
                    <a:p>
                      <a:pPr algn="ctr">
                        <a:buNone/>
                      </a:pPr>
                      <a:r>
                        <a:rPr lang="en-US" sz="1800">
                          <a:solidFill>
                            <a:schemeClr val="tx1"/>
                          </a:solidFill>
                          <a:latin typeface="Times New Roman" panose="02020603050405020304" pitchFamily="18" charset="0"/>
                          <a:cs typeface="Times New Roman" panose="02020603050405020304" pitchFamily="18" charset="0"/>
                        </a:rPr>
                        <a:t>Nhóm</a:t>
                      </a:r>
                      <a:endParaRPr lang="en-US" sz="1800">
                        <a:solidFill>
                          <a:schemeClr val="tx1"/>
                        </a:solidFill>
                        <a:latin typeface="Times New Roman" panose="02020603050405020304" pitchFamily="18" charset="0"/>
                        <a:cs typeface="Times New Roman" panose="02020603050405020304" pitchFamily="18" charset="0"/>
                      </a:endParaRPr>
                    </a:p>
                  </a:txBody>
                  <a:tcPr>
                    <a:solidFill>
                      <a:srgbClr val="BED5FF"/>
                    </a:solidFill>
                  </a:tcPr>
                </a:tc>
              </a:tr>
              <a:tr h="381000">
                <a:tc>
                  <a:txBody>
                    <a:bodyPr/>
                    <a:p>
                      <a:pPr>
                        <a:buNone/>
                      </a:pPr>
                      <a:r>
                        <a:rPr lang="en-US" sz="1800">
                          <a:solidFill>
                            <a:schemeClr val="tx1">
                              <a:lumMod val="75000"/>
                              <a:lumOff val="25000"/>
                            </a:schemeClr>
                          </a:solidFill>
                          <a:latin typeface="Times New Roman" panose="02020603050405020304" pitchFamily="18" charset="0"/>
                          <a:cs typeface="Times New Roman" panose="02020603050405020304" pitchFamily="18" charset="0"/>
                        </a:rPr>
                        <a:t>- Sử dụng bộ dữ liệu ảnh sẵn</a:t>
                      </a:r>
                      <a:endParaRPr lang="en-US" sz="1800">
                        <a:solidFill>
                          <a:schemeClr val="tx1">
                            <a:lumMod val="75000"/>
                            <a:lumOff val="25000"/>
                          </a:schemeClr>
                        </a:solidFill>
                        <a:latin typeface="Times New Roman" panose="02020603050405020304" pitchFamily="18" charset="0"/>
                        <a:cs typeface="Times New Roman" panose="02020603050405020304" pitchFamily="18" charset="0"/>
                      </a:endParaRPr>
                    </a:p>
                    <a:p>
                      <a:pPr>
                        <a:buNone/>
                      </a:pPr>
                      <a:r>
                        <a:rPr lang="en-US" sz="1800">
                          <a:solidFill>
                            <a:schemeClr val="tx1">
                              <a:lumMod val="75000"/>
                              <a:lumOff val="25000"/>
                            </a:schemeClr>
                          </a:solidFill>
                          <a:latin typeface="Times New Roman" panose="02020603050405020304" pitchFamily="18" charset="0"/>
                          <a:cs typeface="Times New Roman" panose="02020603050405020304" pitchFamily="18" charset="0"/>
                        </a:rPr>
                        <a:t>- Xây dựng Deep Learning: CNN, CNN BiLSTM, CNN BiGRU.</a:t>
                      </a:r>
                      <a:endParaRPr lang="en-US" sz="1800">
                        <a:solidFill>
                          <a:schemeClr val="tx1">
                            <a:lumMod val="75000"/>
                            <a:lumOff val="25000"/>
                          </a:schemeClr>
                        </a:solidFill>
                        <a:latin typeface="Times New Roman" panose="02020603050405020304" pitchFamily="18" charset="0"/>
                        <a:cs typeface="Times New Roman" panose="02020603050405020304" pitchFamily="18" charset="0"/>
                      </a:endParaRPr>
                    </a:p>
                    <a:p>
                      <a:pPr>
                        <a:buNone/>
                      </a:pPr>
                      <a:r>
                        <a:rPr lang="en-US" sz="1800">
                          <a:solidFill>
                            <a:schemeClr val="tx1">
                              <a:lumMod val="75000"/>
                              <a:lumOff val="25000"/>
                            </a:schemeClr>
                          </a:solidFill>
                          <a:latin typeface="Times New Roman" panose="02020603050405020304" pitchFamily="18" charset="0"/>
                          <a:cs typeface="Times New Roman" panose="02020603050405020304" pitchFamily="18" charset="0"/>
                        </a:rPr>
                        <a:t>- Xây dựng học máy giám sát: SMO với  Npoly, PolyKernel, RBF, PUK.</a:t>
                      </a:r>
                      <a:endParaRPr lang="en-US" sz="1800">
                        <a:solidFill>
                          <a:schemeClr val="tx1">
                            <a:lumMod val="75000"/>
                            <a:lumOff val="25000"/>
                          </a:schemeClr>
                        </a:solidFill>
                        <a:latin typeface="Times New Roman" panose="02020603050405020304" pitchFamily="18" charset="0"/>
                        <a:cs typeface="Times New Roman" panose="02020603050405020304" pitchFamily="18" charset="0"/>
                      </a:endParaRPr>
                    </a:p>
                    <a:p>
                      <a:pPr>
                        <a:buNone/>
                      </a:pPr>
                      <a:r>
                        <a:rPr lang="en-US" sz="1800">
                          <a:solidFill>
                            <a:schemeClr val="tx1">
                              <a:lumMod val="75000"/>
                              <a:lumOff val="25000"/>
                            </a:schemeClr>
                          </a:solidFill>
                          <a:latin typeface="Times New Roman" panose="02020603050405020304" pitchFamily="18" charset="0"/>
                          <a:cs typeface="Times New Roman" panose="02020603050405020304" pitchFamily="18" charset="0"/>
                        </a:rPr>
                        <a:t>- Chạy DL trên hai tập dữ liệu</a:t>
                      </a:r>
                      <a:endParaRPr lang="en-US" sz="1800">
                        <a:solidFill>
                          <a:schemeClr val="tx1">
                            <a:lumMod val="75000"/>
                            <a:lumOff val="25000"/>
                          </a:schemeClr>
                        </a:solidFill>
                        <a:latin typeface="Times New Roman" panose="02020603050405020304" pitchFamily="18" charset="0"/>
                        <a:cs typeface="Times New Roman" panose="02020603050405020304" pitchFamily="18" charset="0"/>
                      </a:endParaRPr>
                    </a:p>
                  </a:txBody>
                  <a:tcPr>
                    <a:solidFill>
                      <a:schemeClr val="accent5">
                        <a:lumMod val="20000"/>
                        <a:lumOff val="80000"/>
                      </a:schemeClr>
                    </a:solidFill>
                  </a:tcPr>
                </a:tc>
                <a:tc>
                  <a:txBody>
                    <a:bodyPr/>
                    <a:p>
                      <a:pPr>
                        <a:buNone/>
                      </a:pPr>
                      <a:r>
                        <a:rPr lang="en-US" sz="1800">
                          <a:solidFill>
                            <a:schemeClr val="tx1">
                              <a:lumMod val="75000"/>
                              <a:lumOff val="25000"/>
                            </a:schemeClr>
                          </a:solidFill>
                          <a:latin typeface="Times New Roman" panose="02020603050405020304" pitchFamily="18" charset="0"/>
                          <a:cs typeface="Times New Roman" panose="02020603050405020304" pitchFamily="18" charset="0"/>
                        </a:rPr>
                        <a:t>- Gray scale từ bộ dữ liệu VX heaven </a:t>
                      </a:r>
                      <a:endParaRPr lang="en-US" sz="1800">
                        <a:solidFill>
                          <a:schemeClr val="tx1">
                            <a:lumMod val="75000"/>
                            <a:lumOff val="25000"/>
                          </a:schemeClr>
                        </a:solidFill>
                        <a:latin typeface="Times New Roman" panose="02020603050405020304" pitchFamily="18" charset="0"/>
                        <a:cs typeface="Times New Roman" panose="02020603050405020304" pitchFamily="18" charset="0"/>
                      </a:endParaRPr>
                    </a:p>
                    <a:p>
                      <a:pPr>
                        <a:buNone/>
                      </a:pPr>
                      <a:r>
                        <a:rPr lang="en-US" sz="1800">
                          <a:solidFill>
                            <a:schemeClr val="tx1">
                              <a:lumMod val="75000"/>
                              <a:lumOff val="25000"/>
                            </a:schemeClr>
                          </a:solidFill>
                          <a:latin typeface="Times New Roman" panose="02020603050405020304" pitchFamily="18" charset="0"/>
                          <a:cs typeface="Times New Roman" panose="02020603050405020304" pitchFamily="18" charset="0"/>
                        </a:rPr>
                        <a:t>- Xây dựng Deep Learning: CNN</a:t>
                      </a:r>
                      <a:endParaRPr lang="en-US" sz="1800">
                        <a:solidFill>
                          <a:schemeClr val="tx1">
                            <a:lumMod val="75000"/>
                            <a:lumOff val="25000"/>
                          </a:schemeClr>
                        </a:solidFill>
                        <a:latin typeface="Times New Roman" panose="02020603050405020304" pitchFamily="18" charset="0"/>
                        <a:cs typeface="Times New Roman" panose="02020603050405020304" pitchFamily="18" charset="0"/>
                      </a:endParaRPr>
                    </a:p>
                    <a:p>
                      <a:pPr>
                        <a:buNone/>
                      </a:pPr>
                      <a:r>
                        <a:rPr lang="en-US" sz="1800">
                          <a:solidFill>
                            <a:schemeClr val="tx1">
                              <a:lumMod val="75000"/>
                              <a:lumOff val="25000"/>
                            </a:schemeClr>
                          </a:solidFill>
                          <a:latin typeface="Times New Roman" panose="02020603050405020304" pitchFamily="18" charset="0"/>
                          <a:cs typeface="Times New Roman" panose="02020603050405020304" pitchFamily="18" charset="0"/>
                        </a:rPr>
                        <a:t>- Xây dựng học giám sát: CNN, Decision tree</a:t>
                      </a:r>
                      <a:endParaRPr lang="en-US" sz="1800">
                        <a:solidFill>
                          <a:schemeClr val="tx1">
                            <a:lumMod val="75000"/>
                            <a:lumOff val="25000"/>
                          </a:schemeClr>
                        </a:solidFill>
                        <a:latin typeface="Times New Roman" panose="02020603050405020304" pitchFamily="18" charset="0"/>
                        <a:cs typeface="Times New Roman" panose="02020603050405020304" pitchFamily="18" charset="0"/>
                      </a:endParaRPr>
                    </a:p>
                    <a:p>
                      <a:pPr>
                        <a:buNone/>
                      </a:pPr>
                      <a:r>
                        <a:rPr lang="en-US" sz="1800">
                          <a:solidFill>
                            <a:schemeClr val="tx1">
                              <a:lumMod val="75000"/>
                              <a:lumOff val="25000"/>
                            </a:schemeClr>
                          </a:solidFill>
                          <a:latin typeface="Times New Roman" panose="02020603050405020304" pitchFamily="18" charset="0"/>
                          <a:cs typeface="Times New Roman" panose="02020603050405020304" pitchFamily="18" charset="0"/>
                        </a:rPr>
                        <a:t>- Xây dựng học không giám sát: PCA, K mean cluster</a:t>
                      </a:r>
                      <a:endParaRPr lang="en-US" sz="1800">
                        <a:solidFill>
                          <a:schemeClr val="tx1">
                            <a:lumMod val="75000"/>
                            <a:lumOff val="25000"/>
                          </a:schemeClr>
                        </a:solidFill>
                        <a:latin typeface="Times New Roman" panose="02020603050405020304" pitchFamily="18" charset="0"/>
                        <a:cs typeface="Times New Roman" panose="02020603050405020304" pitchFamily="18" charset="0"/>
                      </a:endParaRPr>
                    </a:p>
                    <a:p>
                      <a:pPr>
                        <a:buNone/>
                      </a:pPr>
                      <a:r>
                        <a:rPr lang="en-US" sz="1800">
                          <a:solidFill>
                            <a:schemeClr val="tx1">
                              <a:lumMod val="75000"/>
                              <a:lumOff val="25000"/>
                            </a:schemeClr>
                          </a:solidFill>
                          <a:latin typeface="Times New Roman" panose="02020603050405020304" pitchFamily="18" charset="0"/>
                          <a:cs typeface="Times New Roman" panose="02020603050405020304" pitchFamily="18" charset="0"/>
                        </a:rPr>
                        <a:t>- Thử nghiệm DL trên Vx heaven</a:t>
                      </a:r>
                      <a:endParaRPr lang="en-US" sz="1800">
                        <a:solidFill>
                          <a:schemeClr val="tx1">
                            <a:lumMod val="75000"/>
                            <a:lumOff val="25000"/>
                          </a:schemeClr>
                        </a:solidFill>
                        <a:latin typeface="Times New Roman" panose="02020603050405020304" pitchFamily="18" charset="0"/>
                        <a:cs typeface="Times New Roman" panose="02020603050405020304" pitchFamily="18" charset="0"/>
                      </a:endParaRPr>
                    </a:p>
                  </a:txBody>
                  <a:tcPr>
                    <a:solidFill>
                      <a:schemeClr val="accent5">
                        <a:lumMod val="20000"/>
                        <a:lumOff val="80000"/>
                      </a:schemeClr>
                    </a:solidFill>
                  </a:tcPr>
                </a:tc>
              </a:tr>
            </a:tbl>
          </a:graphicData>
        </a:graphic>
      </p:graphicFrame>
      <p:sp>
        <p:nvSpPr>
          <p:cNvPr id="5" name="Text Box 4"/>
          <p:cNvSpPr txBox="1"/>
          <p:nvPr/>
        </p:nvSpPr>
        <p:spPr>
          <a:xfrm>
            <a:off x="2330450" y="892175"/>
            <a:ext cx="4680585" cy="398780"/>
          </a:xfrm>
          <a:prstGeom prst="rect">
            <a:avLst/>
          </a:prstGeom>
          <a:noFill/>
        </p:spPr>
        <p:txBody>
          <a:bodyPr wrap="none" rtlCol="0">
            <a:spAutoFit/>
          </a:bodyPr>
          <a:p>
            <a:r>
              <a:rPr lang="en-US" sz="2000" b="1" i="1">
                <a:solidFill>
                  <a:srgbClr val="FF0000"/>
                </a:solidFill>
                <a:latin typeface="Times New Roman" panose="02020603050405020304" pitchFamily="18" charset="0"/>
                <a:cs typeface="Times New Roman" panose="02020603050405020304" pitchFamily="18" charset="0"/>
              </a:rPr>
              <a:t>Bảng 1: Thực nghiệm của tác giả và nhóm</a:t>
            </a:r>
            <a:endParaRPr lang="en-US" sz="2000" b="1" i="1">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chemeClr val="tx1"/>
                </a:solidFill>
                <a:effectLst>
                  <a:outerShdw blurRad="38100" dist="19050" dir="2700000" algn="tl" rotWithShape="0">
                    <a:schemeClr val="dk1">
                      <a:alpha val="40000"/>
                    </a:schemeClr>
                  </a:outerShdw>
                </a:effectLst>
              </a:rPr>
              <a:t>Gray Scale</a:t>
            </a:r>
            <a:endParaRPr lang="en-US" b="1">
              <a:solidFill>
                <a:schemeClr val="tx1"/>
              </a:solidFill>
              <a:effectLst>
                <a:outerShdw blurRad="38100" dist="19050" dir="2700000" algn="tl" rotWithShape="0">
                  <a:schemeClr val="dk1">
                    <a:alpha val="40000"/>
                  </a:schemeClr>
                </a:outerShdw>
              </a:effectLst>
            </a:endParaRPr>
          </a:p>
        </p:txBody>
      </p:sp>
      <p:sp>
        <p:nvSpPr>
          <p:cNvPr id="3" name="Slide Number Placeholder 2"/>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chemeClr val="tx1"/>
                </a:solidFill>
              </a:rPr>
              <a:t>Deep Learning</a:t>
            </a:r>
            <a:endParaRPr lang="en-US" b="1">
              <a:solidFill>
                <a:schemeClr val="tx1"/>
              </a:solidFill>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b="1">
                <a:solidFill>
                  <a:schemeClr val="tx1"/>
                </a:solidFill>
                <a:effectLst>
                  <a:outerShdw blurRad="38100" dist="19050" dir="2700000" algn="tl" rotWithShape="0">
                    <a:schemeClr val="dk1">
                      <a:alpha val="40000"/>
                    </a:schemeClr>
                  </a:outerShdw>
                </a:effectLst>
              </a:rPr>
              <a:t>Machine Learning</a:t>
            </a:r>
            <a:endParaRPr lang="en-US" b="1">
              <a:solidFill>
                <a:schemeClr val="tx1"/>
              </a:solidFill>
              <a:effectLst>
                <a:outerShdw blurRad="38100" dist="19050" dir="2700000" algn="tl" rotWithShape="0">
                  <a:schemeClr val="dk1">
                    <a:alpha val="40000"/>
                  </a:schemeClr>
                </a:outerShdw>
              </a:effectLst>
            </a:endParaRPr>
          </a:p>
        </p:txBody>
      </p:sp>
      <p:sp>
        <p:nvSpPr>
          <p:cNvPr id="3" name="Slide Number Placeholder 2"/>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a:p>
        </p:txBody>
      </p:sp>
      <p:sp>
        <p:nvSpPr>
          <p:cNvPr id="3" name="Slide Number Placeholder 2"/>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pic>
        <p:nvPicPr>
          <p:cNvPr id="4" name="Content Placeholder 3"/>
          <p:cNvPicPr preferRelativeResize="0">
            <a:picLocks noGrp="1" noChangeAspect="1"/>
          </p:cNvPicPr>
          <p:nvPr>
            <p:ph idx="1"/>
          </p:nvPr>
        </p:nvPicPr>
        <p:blipFill>
          <a:blip r:embed="rId1"/>
          <a:stretch>
            <a:fillRect/>
          </a:stretch>
        </p:blipFill>
        <p:spPr>
          <a:xfrm>
            <a:off x="0" y="0"/>
            <a:ext cx="9197975" cy="5138420"/>
          </a:xfrm>
          <a:prstGeom prst="rect">
            <a:avLst/>
          </a:prstGeom>
        </p:spPr>
      </p:pic>
      <p:sp>
        <p:nvSpPr>
          <p:cNvPr id="7" name="Text Box 6"/>
          <p:cNvSpPr txBox="1"/>
          <p:nvPr/>
        </p:nvSpPr>
        <p:spPr>
          <a:xfrm>
            <a:off x="659130" y="579755"/>
            <a:ext cx="1209675" cy="583565"/>
          </a:xfrm>
          <a:prstGeom prst="rect">
            <a:avLst/>
          </a:prstGeom>
          <a:noFill/>
        </p:spPr>
        <p:txBody>
          <a:bodyPr wrap="none" rtlCol="0">
            <a:spAutoFit/>
          </a:bodyPr>
          <a:lstStyle/>
          <a:p>
            <a:r>
              <a:rPr lang="en-US" sz="3200" b="1">
                <a:solidFill>
                  <a:srgbClr val="C00000"/>
                </a:solidFill>
                <a:latin typeface="Times New Roman" panose="02020603050405020304" pitchFamily="18" charset="0"/>
                <a:cs typeface="Times New Roman" panose="02020603050405020304" pitchFamily="18" charset="0"/>
              </a:rPr>
              <a:t>Đề tài</a:t>
            </a:r>
            <a:endParaRPr lang="en-US" sz="3200" b="1">
              <a:solidFill>
                <a:srgbClr val="C00000"/>
              </a:solidFill>
              <a:latin typeface="Times New Roman" panose="02020603050405020304" pitchFamily="18" charset="0"/>
              <a:cs typeface="Times New Roman" panose="02020603050405020304" pitchFamily="18" charset="0"/>
            </a:endParaRPr>
          </a:p>
        </p:txBody>
      </p:sp>
      <p:sp>
        <p:nvSpPr>
          <p:cNvPr id="8" name="Text Box 7"/>
          <p:cNvSpPr txBox="1"/>
          <p:nvPr/>
        </p:nvSpPr>
        <p:spPr>
          <a:xfrm>
            <a:off x="953770" y="1558925"/>
            <a:ext cx="6452235" cy="953135"/>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lstStyle/>
          <a:p>
            <a:pPr marL="0" lvl="0" indent="0" algn="l" rtl="0">
              <a:lnSpc>
                <a:spcPct val="100000"/>
              </a:lnSpc>
              <a:spcBef>
                <a:spcPts val="0"/>
              </a:spcBef>
              <a:spcAft>
                <a:spcPts val="0"/>
              </a:spcAft>
              <a:buNone/>
            </a:pPr>
            <a:r>
              <a:rPr lang="en-US" sz="2800" b="1" dirty="0">
                <a:solidFill>
                  <a:schemeClr val="accent4"/>
                </a:solidFill>
                <a:effectLst/>
                <a:latin typeface="Times New Roman" panose="02020603050405020304" pitchFamily="18" charset="0"/>
                <a:cs typeface="Times New Roman" panose="02020603050405020304" pitchFamily="18" charset="0"/>
                <a:sym typeface="Anek Gurmukhi ExtraBold"/>
              </a:rPr>
              <a:t>A hybrid deep learning image-based analysis for effective malware detection</a:t>
            </a:r>
            <a:endParaRPr lang="en-US" sz="2800" b="1" dirty="0">
              <a:solidFill>
                <a:schemeClr val="accent4"/>
              </a:solidFill>
              <a:effectLst/>
              <a:latin typeface="Times New Roman" panose="02020603050405020304" pitchFamily="18" charset="0"/>
              <a:cs typeface="Times New Roman" panose="02020603050405020304" pitchFamily="18" charset="0"/>
              <a:sym typeface="Anek Gurmukhi ExtraBold"/>
            </a:endParaRPr>
          </a:p>
        </p:txBody>
      </p:sp>
      <p:sp>
        <p:nvSpPr>
          <p:cNvPr id="9" name="Text Box 8"/>
          <p:cNvSpPr txBox="1"/>
          <p:nvPr/>
        </p:nvSpPr>
        <p:spPr>
          <a:xfrm>
            <a:off x="765175" y="3312795"/>
            <a:ext cx="5377180" cy="645160"/>
          </a:xfrm>
          <a:prstGeom prst="rect">
            <a:avLst/>
          </a:prstGeom>
          <a:noFill/>
        </p:spPr>
        <p:txBody>
          <a:bodyPr wrap="none" rtlCol="0">
            <a:spAutoFit/>
          </a:bodyPr>
          <a:lstStyle/>
          <a:p>
            <a:pPr algn="l"/>
            <a:r>
              <a:rPr lang="vi-VN" sz="1800" b="1" dirty="0">
                <a:solidFill>
                  <a:srgbClr val="C00000"/>
                </a:solidFill>
                <a:effectLst>
                  <a:outerShdw blurRad="38100" dist="19050" dir="2700000" algn="tl" rotWithShape="0">
                    <a:schemeClr val="dk1">
                      <a:lumMod val="50000"/>
                      <a:alpha val="40000"/>
                    </a:schemeClr>
                  </a:outerShdw>
                </a:effectLst>
                <a:latin typeface="Times New Roman" panose="02020603050405020304" pitchFamily="18" charset="0"/>
                <a:cs typeface="Times New Roman" panose="02020603050405020304" pitchFamily="18" charset="0"/>
                <a:sym typeface="+mn-ea"/>
              </a:rPr>
              <a:t>MÔN HỌC: CƠ CHẾ HOẠT ĐỘNG CỦA MÃ ĐỘC</a:t>
            </a:r>
            <a:endParaRPr lang="vi-VN" sz="1800" b="1" dirty="0">
              <a:solidFill>
                <a:srgbClr val="C00000"/>
              </a:solidFill>
              <a:effectLst>
                <a:outerShdw blurRad="38100" dist="19050" dir="2700000" algn="tl" rotWithShape="0">
                  <a:schemeClr val="dk1">
                    <a:lumMod val="50000"/>
                    <a:alpha val="40000"/>
                  </a:schemeClr>
                </a:outerShdw>
              </a:effectLst>
              <a:latin typeface="Times New Roman" panose="02020603050405020304" pitchFamily="18" charset="0"/>
              <a:cs typeface="Times New Roman" panose="02020603050405020304" pitchFamily="18" charset="0"/>
            </a:endParaRPr>
          </a:p>
          <a:p>
            <a:endParaRPr lang="vi-VN" sz="1800" b="1" dirty="0">
              <a:solidFill>
                <a:srgbClr val="C00000"/>
              </a:solidFill>
              <a:effectLst>
                <a:outerShdw blurRad="38100" dist="19050" dir="2700000" algn="tl" rotWithShape="0">
                  <a:schemeClr val="dk1">
                    <a:lumMod val="50000"/>
                    <a:alpha val="40000"/>
                  </a:schemeClr>
                </a:outerShdw>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57"/>
        <p:cNvGrpSpPr/>
        <p:nvPr/>
      </p:nvGrpSpPr>
      <p:grpSpPr>
        <a:xfrm>
          <a:off x="0" y="0"/>
          <a:ext cx="0" cy="0"/>
          <a:chOff x="0" y="0"/>
          <a:chExt cx="0" cy="0"/>
        </a:xfrm>
      </p:grpSpPr>
      <p:cxnSp>
        <p:nvCxnSpPr>
          <p:cNvPr id="263" name="Google Shape;263;p33">
            <a:hlinkClick r:id="" action="ppaction://hlinkshowjump?jump=nextslide"/>
          </p:cNvPr>
          <p:cNvCxnSpPr/>
          <p:nvPr/>
        </p:nvCxnSpPr>
        <p:spPr>
          <a:xfrm>
            <a:off x="8630950" y="275125"/>
            <a:ext cx="286800" cy="0"/>
          </a:xfrm>
          <a:prstGeom prst="straightConnector1">
            <a:avLst/>
          </a:prstGeom>
          <a:noFill/>
          <a:ln w="9525" cap="flat" cmpd="sng">
            <a:solidFill>
              <a:schemeClr val="lt2"/>
            </a:solidFill>
            <a:prstDash val="solid"/>
            <a:round/>
            <a:headEnd type="none" w="med" len="med"/>
            <a:tailEnd type="triangle" w="med" len="med"/>
          </a:ln>
        </p:spPr>
      </p:cxnSp>
      <p:cxnSp>
        <p:nvCxnSpPr>
          <p:cNvPr id="264" name="Google Shape;264;p33">
            <a:hlinkClick r:id="" action="ppaction://hlinkshowjump?jump=previousslide"/>
          </p:cNvPr>
          <p:cNvCxnSpPr/>
          <p:nvPr/>
        </p:nvCxnSpPr>
        <p:spPr>
          <a:xfrm rot="10800000">
            <a:off x="211000" y="275125"/>
            <a:ext cx="274200" cy="0"/>
          </a:xfrm>
          <a:prstGeom prst="straightConnector1">
            <a:avLst/>
          </a:prstGeom>
          <a:noFill/>
          <a:ln w="9525" cap="flat" cmpd="sng">
            <a:solidFill>
              <a:schemeClr val="lt2"/>
            </a:solidFill>
            <a:prstDash val="solid"/>
            <a:round/>
            <a:headEnd type="none" w="med" len="med"/>
            <a:tailEnd type="triangle" w="med" len="med"/>
          </a:ln>
        </p:spPr>
      </p:cxnSp>
      <p:sp>
        <p:nvSpPr>
          <p:cNvPr id="2" name="Title 1"/>
          <p:cNvSpPr>
            <a:spLocks noGrp="1"/>
          </p:cNvSpPr>
          <p:nvPr>
            <p:ph type="title"/>
          </p:nvPr>
        </p:nvSpPr>
        <p:spPr>
          <a:xfrm>
            <a:off x="485140" y="740410"/>
            <a:ext cx="8229600" cy="436960"/>
          </a:xfrm>
        </p:spPr>
        <p:txBody>
          <a:bodyPr/>
          <a:lstStyle/>
          <a:p>
            <a:pPr algn="ctr"/>
            <a:r>
              <a:rPr lang="en-US" b="1">
                <a:solidFill>
                  <a:srgbClr val="FF0000"/>
                </a:solidFill>
                <a:effectLst>
                  <a:outerShdw blurRad="38100" dist="25400" dir="5400000" algn="ctr" rotWithShape="0">
                    <a:srgbClr val="6E747A">
                      <a:alpha val="43000"/>
                    </a:srgbClr>
                  </a:outerShdw>
                </a:effectLst>
              </a:rPr>
              <a:t>Kết quả thực nghiệm</a:t>
            </a:r>
            <a:endParaRPr lang="en-US" b="1">
              <a:solidFill>
                <a:srgbClr val="FF0000"/>
              </a:solidFill>
              <a:effectLst>
                <a:outerShdw blurRad="38100" dist="25400" dir="5400000" algn="ctr" rotWithShape="0">
                  <a:srgbClr val="6E747A">
                    <a:alpha val="43000"/>
                  </a:srgbClr>
                </a:outerShdw>
              </a:effectLst>
            </a:endParaRPr>
          </a:p>
        </p:txBody>
      </p:sp>
      <p:graphicFrame>
        <p:nvGraphicFramePr>
          <p:cNvPr id="3" name="Table 2"/>
          <p:cNvGraphicFramePr/>
          <p:nvPr/>
        </p:nvGraphicFramePr>
        <p:xfrm>
          <a:off x="1169670" y="2226945"/>
          <a:ext cx="7058025" cy="2857500"/>
        </p:xfrm>
        <a:graphic>
          <a:graphicData uri="http://schemas.openxmlformats.org/drawingml/2006/table">
            <a:tbl>
              <a:tblPr firstRow="1" bandRow="1">
                <a:tableStyleId>{5C22544A-7EE6-4342-B048-85BDC9FD1C3A}</a:tableStyleId>
              </a:tblPr>
              <a:tblGrid>
                <a:gridCol w="1411605"/>
                <a:gridCol w="1411605"/>
                <a:gridCol w="1411605"/>
                <a:gridCol w="1411605"/>
                <a:gridCol w="1411605"/>
              </a:tblGrid>
              <a:tr h="891540">
                <a:tc>
                  <a:txBody>
                    <a:bodyPr/>
                    <a:p>
                      <a:pPr>
                        <a:buNone/>
                      </a:pPr>
                      <a:r>
                        <a:rPr lang="en-US" sz="1400">
                          <a:solidFill>
                            <a:schemeClr val="tx1"/>
                          </a:solidFill>
                          <a:latin typeface="Times New Roman" panose="02020603050405020304" pitchFamily="18" charset="0"/>
                          <a:cs typeface="Times New Roman" panose="02020603050405020304" pitchFamily="18" charset="0"/>
                        </a:rPr>
                        <a:t>Deep Learning</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BED5FF"/>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Accuracy</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F1</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Recall</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Precision</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r>
              <a:tr h="655320">
                <a:tc>
                  <a:txBody>
                    <a:bodyPr/>
                    <a:p>
                      <a:pPr>
                        <a:buNone/>
                      </a:pPr>
                      <a:r>
                        <a:rPr lang="en-US" sz="1400">
                          <a:solidFill>
                            <a:schemeClr val="tx1"/>
                          </a:solidFill>
                          <a:latin typeface="Times New Roman" panose="02020603050405020304" pitchFamily="18" charset="0"/>
                          <a:cs typeface="Times New Roman" panose="02020603050405020304" pitchFamily="18" charset="0"/>
                        </a:rPr>
                        <a:t>Tác giả(CNN)</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BED5FF"/>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0.984</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0.903</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0.897</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0.914</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r>
              <a:tr h="655320">
                <a:tc>
                  <a:txBody>
                    <a:bodyPr/>
                    <a:p>
                      <a:pPr>
                        <a:buNone/>
                      </a:pPr>
                      <a:r>
                        <a:rPr lang="en-US" sz="1400">
                          <a:solidFill>
                            <a:schemeClr val="tx1"/>
                          </a:solidFill>
                          <a:latin typeface="Times New Roman" panose="02020603050405020304" pitchFamily="18" charset="0"/>
                          <a:cs typeface="Times New Roman" panose="02020603050405020304" pitchFamily="18" charset="0"/>
                        </a:rPr>
                        <a:t>Nhóm (CNN)</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rgbClr val="BED5FF"/>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0.853</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0.828</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0.853</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0.839</a:t>
                      </a:r>
                      <a:endParaRPr lang="en-US" sz="140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5">
                        <a:lumMod val="20000"/>
                        <a:lumOff val="80000"/>
                      </a:schemeClr>
                    </a:solidFill>
                  </a:tcPr>
                </a:tc>
              </a:tr>
            </a:tbl>
          </a:graphicData>
        </a:graphic>
      </p:graphicFrame>
      <p:sp>
        <p:nvSpPr>
          <p:cNvPr id="4" name="Text Box 3"/>
          <p:cNvSpPr txBox="1"/>
          <p:nvPr/>
        </p:nvSpPr>
        <p:spPr>
          <a:xfrm>
            <a:off x="485140" y="1572260"/>
            <a:ext cx="5251450" cy="337185"/>
          </a:xfrm>
          <a:prstGeom prst="rect">
            <a:avLst/>
          </a:prstGeom>
          <a:noFill/>
        </p:spPr>
        <p:txBody>
          <a:bodyPr wrap="none" rtlCol="0">
            <a:spAutoFit/>
          </a:bodyPr>
          <a:p>
            <a:r>
              <a:rPr lang="en-US" sz="1600" i="1">
                <a:latin typeface="Times New Roman" panose="02020603050405020304" pitchFamily="18" charset="0"/>
                <a:cs typeface="Times New Roman" panose="02020603050405020304" pitchFamily="18" charset="0"/>
              </a:rPr>
              <a:t>Bảng 2: So sánh kết quả mô hình học sâu của tác giả và nhóm</a:t>
            </a:r>
            <a:endParaRPr lang="en-US" sz="1600" i="1">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5" name="Title 4"/>
          <p:cNvSpPr>
            <a:spLocks noGrp="1"/>
          </p:cNvSpPr>
          <p:nvPr>
            <p:ph type="title"/>
          </p:nvPr>
        </p:nvSpPr>
        <p:spPr/>
        <p:txBody>
          <a:bodyPr/>
          <a:lstStyle/>
          <a:p>
            <a:r>
              <a:rPr lang="en-US" b="1">
                <a:solidFill>
                  <a:schemeClr val="tx1"/>
                </a:solidFill>
                <a:effectLst>
                  <a:outerShdw blurRad="38100" dist="19050" dir="2700000" algn="tl" rotWithShape="0">
                    <a:schemeClr val="dk1">
                      <a:alpha val="40000"/>
                    </a:schemeClr>
                  </a:outerShdw>
                </a:effectLst>
              </a:rPr>
              <a:t>Kết quả</a:t>
            </a:r>
            <a:endParaRPr lang="en-US" b="1">
              <a:solidFill>
                <a:schemeClr val="tx1"/>
              </a:solidFill>
              <a:effectLst>
                <a:outerShdw blurRad="38100" dist="19050" dir="2700000" algn="tl" rotWithShape="0">
                  <a:schemeClr val="dk1">
                    <a:alpha val="40000"/>
                  </a:schemeClr>
                </a:outerShdw>
              </a:effectLst>
            </a:endParaRPr>
          </a:p>
        </p:txBody>
      </p:sp>
      <p:graphicFrame>
        <p:nvGraphicFramePr>
          <p:cNvPr id="4" name="Table 3"/>
          <p:cNvGraphicFramePr/>
          <p:nvPr/>
        </p:nvGraphicFramePr>
        <p:xfrm>
          <a:off x="766445" y="1357630"/>
          <a:ext cx="7727950" cy="3553460"/>
        </p:xfrm>
        <a:graphic>
          <a:graphicData uri="http://schemas.openxmlformats.org/drawingml/2006/table">
            <a:tbl>
              <a:tblPr firstRow="1" bandRow="1">
                <a:tableStyleId>{5C22544A-7EE6-4342-B048-85BDC9FD1C3A}</a:tableStyleId>
              </a:tblPr>
              <a:tblGrid>
                <a:gridCol w="1545590"/>
                <a:gridCol w="1545590"/>
                <a:gridCol w="1537970"/>
                <a:gridCol w="1553210"/>
                <a:gridCol w="1545590"/>
              </a:tblGrid>
              <a:tr h="924560">
                <a:tc>
                  <a:txBody>
                    <a:bodyPr/>
                    <a:p>
                      <a:pPr>
                        <a:buNone/>
                      </a:pPr>
                      <a:r>
                        <a:rPr lang="en-US" sz="1400" b="1">
                          <a:solidFill>
                            <a:schemeClr val="tx1"/>
                          </a:solidFill>
                          <a:latin typeface="Times New Roman" panose="02020603050405020304" pitchFamily="18" charset="0"/>
                          <a:cs typeface="Times New Roman" panose="02020603050405020304" pitchFamily="18" charset="0"/>
                        </a:rPr>
                        <a:t>Machine learning</a:t>
                      </a:r>
                      <a:endParaRPr lang="en-US" sz="1400" b="1">
                        <a:solidFill>
                          <a:schemeClr val="tx1"/>
                        </a:solidFill>
                        <a:latin typeface="Times New Roman" panose="02020603050405020304" pitchFamily="18" charset="0"/>
                        <a:cs typeface="Times New Roman" panose="02020603050405020304" pitchFamily="18" charset="0"/>
                      </a:endParaRPr>
                    </a:p>
                  </a:txBody>
                  <a:tcPr>
                    <a:solidFill>
                      <a:srgbClr val="BED5FF"/>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Accuracy</a:t>
                      </a:r>
                      <a:endParaRPr lang="en-US" sz="1400">
                        <a:solidFill>
                          <a:schemeClr val="tx1"/>
                        </a:solidFill>
                        <a:latin typeface="Times New Roman" panose="02020603050405020304" pitchFamily="18" charset="0"/>
                        <a:cs typeface="Times New Roman" panose="02020603050405020304" pitchFamily="18" charset="0"/>
                      </a:endParaRPr>
                    </a:p>
                  </a:txBody>
                  <a:tcPr>
                    <a:solidFill>
                      <a:srgbClr val="BED5FF"/>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F1</a:t>
                      </a:r>
                      <a:endParaRPr lang="en-US" sz="1400">
                        <a:solidFill>
                          <a:schemeClr val="tx1"/>
                        </a:solidFill>
                        <a:latin typeface="Times New Roman" panose="02020603050405020304" pitchFamily="18" charset="0"/>
                        <a:cs typeface="Times New Roman" panose="02020603050405020304" pitchFamily="18" charset="0"/>
                      </a:endParaRPr>
                    </a:p>
                  </a:txBody>
                  <a:tcPr>
                    <a:solidFill>
                      <a:srgbClr val="BED5FF"/>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Recall</a:t>
                      </a:r>
                      <a:endParaRPr lang="en-US" sz="1400">
                        <a:solidFill>
                          <a:schemeClr val="tx1"/>
                        </a:solidFill>
                        <a:latin typeface="Times New Roman" panose="02020603050405020304" pitchFamily="18" charset="0"/>
                        <a:cs typeface="Times New Roman" panose="02020603050405020304" pitchFamily="18" charset="0"/>
                      </a:endParaRPr>
                    </a:p>
                  </a:txBody>
                  <a:tcPr>
                    <a:solidFill>
                      <a:srgbClr val="BED5FF"/>
                    </a:solidFill>
                  </a:tcPr>
                </a:tc>
                <a:tc>
                  <a:txBody>
                    <a:bodyPr/>
                    <a:p>
                      <a:pPr>
                        <a:buNone/>
                      </a:pPr>
                      <a:r>
                        <a:rPr lang="en-US" sz="1400">
                          <a:solidFill>
                            <a:schemeClr val="tx1"/>
                          </a:solidFill>
                          <a:latin typeface="Times New Roman" panose="02020603050405020304" pitchFamily="18" charset="0"/>
                          <a:cs typeface="Times New Roman" panose="02020603050405020304" pitchFamily="18" charset="0"/>
                        </a:rPr>
                        <a:t>Precision</a:t>
                      </a:r>
                      <a:endParaRPr lang="en-US" sz="1400">
                        <a:solidFill>
                          <a:schemeClr val="tx1"/>
                        </a:solidFill>
                        <a:latin typeface="Times New Roman" panose="02020603050405020304" pitchFamily="18" charset="0"/>
                        <a:cs typeface="Times New Roman" panose="02020603050405020304" pitchFamily="18" charset="0"/>
                      </a:endParaRPr>
                    </a:p>
                  </a:txBody>
                  <a:tcPr>
                    <a:solidFill>
                      <a:srgbClr val="BED5FF"/>
                    </a:solidFill>
                  </a:tcPr>
                </a:tc>
              </a:tr>
              <a:tr h="657225">
                <a:tc>
                  <a:txBody>
                    <a:bodyPr/>
                    <a:p>
                      <a:pPr>
                        <a:buNone/>
                      </a:pPr>
                      <a:r>
                        <a:rPr lang="en-US" sz="1400" b="1">
                          <a:solidFill>
                            <a:schemeClr val="tx1"/>
                          </a:solidFill>
                          <a:latin typeface="Times New Roman" panose="02020603050405020304" pitchFamily="18" charset="0"/>
                          <a:cs typeface="Times New Roman" panose="02020603050405020304" pitchFamily="18" charset="0"/>
                        </a:rPr>
                        <a:t>Supervised (SMO) tác giả</a:t>
                      </a:r>
                      <a:endParaRPr lang="en-US" sz="1400" b="1">
                        <a:solidFill>
                          <a:schemeClr val="tx1"/>
                        </a:solidFill>
                        <a:latin typeface="Times New Roman" panose="02020603050405020304" pitchFamily="18" charset="0"/>
                        <a:cs typeface="Times New Roman" panose="02020603050405020304" pitchFamily="18" charset="0"/>
                      </a:endParaRPr>
                    </a:p>
                  </a:txBody>
                  <a:tcPr>
                    <a:solidFill>
                      <a:srgbClr val="BED5FF"/>
                    </a:solidFill>
                  </a:tcPr>
                </a:tc>
                <a:tc>
                  <a:txBody>
                    <a:bodyPr/>
                    <a:p>
                      <a:pPr algn="ctr">
                        <a:buNone/>
                      </a:pPr>
                      <a:r>
                        <a:rPr lang="en-US" sz="1400">
                          <a:latin typeface="Times New Roman" panose="02020603050405020304" pitchFamily="18" charset="0"/>
                          <a:cs typeface="Times New Roman" panose="02020603050405020304" pitchFamily="18" charset="0"/>
                        </a:rPr>
                        <a:t>0.986</a:t>
                      </a:r>
                      <a:endParaRPr lang="en-US" sz="1400">
                        <a:latin typeface="Times New Roman" panose="02020603050405020304" pitchFamily="18" charset="0"/>
                        <a:cs typeface="Times New Roman" panose="02020603050405020304" pitchFamily="18" charset="0"/>
                      </a:endParaRPr>
                    </a:p>
                  </a:txBody>
                  <a:tcPr/>
                </a:tc>
                <a:tc>
                  <a:txBody>
                    <a:bodyPr/>
                    <a:p>
                      <a:pPr algn="ctr">
                        <a:buNone/>
                      </a:pPr>
                      <a:r>
                        <a:rPr lang="en-US" sz="1400">
                          <a:solidFill>
                            <a:srgbClr val="FF0000"/>
                          </a:solidFill>
                          <a:latin typeface="Times New Roman" panose="02020603050405020304" pitchFamily="18" charset="0"/>
                          <a:cs typeface="Times New Roman" panose="02020603050405020304" pitchFamily="18" charset="0"/>
                        </a:rPr>
                        <a:t>x</a:t>
                      </a:r>
                      <a:endParaRPr lang="en-US" sz="1400">
                        <a:solidFill>
                          <a:srgbClr val="FF0000"/>
                        </a:solidFill>
                        <a:latin typeface="Times New Roman" panose="02020603050405020304" pitchFamily="18" charset="0"/>
                        <a:cs typeface="Times New Roman" panose="02020603050405020304" pitchFamily="18" charset="0"/>
                      </a:endParaRPr>
                    </a:p>
                  </a:txBody>
                  <a:tcPr/>
                </a:tc>
                <a:tc>
                  <a:txBody>
                    <a:bodyPr/>
                    <a:p>
                      <a:pPr algn="ctr">
                        <a:buNone/>
                      </a:pPr>
                      <a:r>
                        <a:rPr lang="en-US" sz="1400">
                          <a:solidFill>
                            <a:srgbClr val="FF0000"/>
                          </a:solidFill>
                          <a:latin typeface="Times New Roman" panose="02020603050405020304" pitchFamily="18" charset="0"/>
                          <a:cs typeface="Times New Roman" panose="02020603050405020304" pitchFamily="18" charset="0"/>
                        </a:rPr>
                        <a:t>x</a:t>
                      </a:r>
                      <a:endParaRPr lang="en-US" sz="1400">
                        <a:solidFill>
                          <a:srgbClr val="FF0000"/>
                        </a:solidFill>
                        <a:latin typeface="Times New Roman" panose="02020603050405020304" pitchFamily="18" charset="0"/>
                        <a:cs typeface="Times New Roman" panose="02020603050405020304" pitchFamily="18" charset="0"/>
                      </a:endParaRPr>
                    </a:p>
                  </a:txBody>
                  <a:tcPr/>
                </a:tc>
                <a:tc>
                  <a:txBody>
                    <a:bodyPr/>
                    <a:p>
                      <a:pPr algn="ctr">
                        <a:buNone/>
                      </a:pPr>
                      <a:r>
                        <a:rPr lang="en-US" sz="1400">
                          <a:solidFill>
                            <a:srgbClr val="FF0000"/>
                          </a:solidFill>
                          <a:latin typeface="Times New Roman" panose="02020603050405020304" pitchFamily="18" charset="0"/>
                          <a:cs typeface="Times New Roman" panose="02020603050405020304" pitchFamily="18" charset="0"/>
                        </a:rPr>
                        <a:t>x</a:t>
                      </a:r>
                      <a:endParaRPr lang="en-US" sz="1400">
                        <a:solidFill>
                          <a:srgbClr val="FF0000"/>
                        </a:solidFill>
                        <a:latin typeface="Times New Roman" panose="02020603050405020304" pitchFamily="18" charset="0"/>
                        <a:cs typeface="Times New Roman" panose="02020603050405020304" pitchFamily="18" charset="0"/>
                      </a:endParaRPr>
                    </a:p>
                  </a:txBody>
                  <a:tcPr/>
                </a:tc>
              </a:tr>
              <a:tr h="657225">
                <a:tc>
                  <a:txBody>
                    <a:bodyPr/>
                    <a:p>
                      <a:pPr>
                        <a:buNone/>
                      </a:pPr>
                      <a:r>
                        <a:rPr lang="en-US" sz="1400" b="1">
                          <a:solidFill>
                            <a:schemeClr val="tx1"/>
                          </a:solidFill>
                          <a:latin typeface="Times New Roman" panose="02020603050405020304" pitchFamily="18" charset="0"/>
                          <a:cs typeface="Times New Roman" panose="02020603050405020304" pitchFamily="18" charset="0"/>
                        </a:rPr>
                        <a:t>Supervised (</a:t>
                      </a:r>
                      <a:r>
                        <a:rPr lang="en-US" sz="1400" b="1">
                          <a:solidFill>
                            <a:schemeClr val="tx1"/>
                          </a:solidFill>
                          <a:latin typeface="Times New Roman" panose="02020603050405020304" pitchFamily="18" charset="0"/>
                          <a:cs typeface="Times New Roman" panose="02020603050405020304" pitchFamily="18" charset="0"/>
                          <a:sym typeface="+mn-ea"/>
                        </a:rPr>
                        <a:t>CNN</a:t>
                      </a:r>
                      <a:r>
                        <a:rPr lang="en-US" sz="1400" b="1">
                          <a:solidFill>
                            <a:schemeClr val="tx1"/>
                          </a:solidFill>
                          <a:latin typeface="Times New Roman" panose="02020603050405020304" pitchFamily="18" charset="0"/>
                          <a:cs typeface="Times New Roman" panose="02020603050405020304" pitchFamily="18" charset="0"/>
                        </a:rPr>
                        <a:t>)</a:t>
                      </a:r>
                      <a:endParaRPr lang="en-US" sz="1400" b="1">
                        <a:solidFill>
                          <a:schemeClr val="tx1"/>
                        </a:solidFill>
                        <a:latin typeface="Times New Roman" panose="02020603050405020304" pitchFamily="18" charset="0"/>
                        <a:cs typeface="Times New Roman" panose="02020603050405020304" pitchFamily="18" charset="0"/>
                      </a:endParaRPr>
                    </a:p>
                  </a:txBody>
                  <a:tcPr>
                    <a:solidFill>
                      <a:srgbClr val="BED5FF"/>
                    </a:solidFill>
                  </a:tcPr>
                </a:tc>
                <a:tc>
                  <a:txBody>
                    <a:bodyPr/>
                    <a:p>
                      <a:pPr algn="ctr">
                        <a:buNone/>
                      </a:pPr>
                      <a:r>
                        <a:rPr lang="en-US" sz="1400">
                          <a:latin typeface="Times New Roman" panose="02020603050405020304" pitchFamily="18" charset="0"/>
                          <a:cs typeface="Times New Roman" panose="02020603050405020304" pitchFamily="18" charset="0"/>
                        </a:rPr>
                        <a:t>0.915</a:t>
                      </a:r>
                      <a:endParaRPr lang="en-US" sz="1400">
                        <a:latin typeface="Times New Roman" panose="02020603050405020304" pitchFamily="18" charset="0"/>
                        <a:cs typeface="Times New Roman" panose="02020603050405020304" pitchFamily="18" charset="0"/>
                      </a:endParaRPr>
                    </a:p>
                  </a:txBody>
                  <a:tcPr/>
                </a:tc>
                <a:tc>
                  <a:txBody>
                    <a:bodyPr/>
                    <a:p>
                      <a:pPr algn="ctr">
                        <a:buNone/>
                      </a:pPr>
                      <a:r>
                        <a:rPr lang="en-US" sz="1400">
                          <a:latin typeface="Times New Roman" panose="02020603050405020304" pitchFamily="18" charset="0"/>
                          <a:cs typeface="Times New Roman" panose="02020603050405020304" pitchFamily="18" charset="0"/>
                        </a:rPr>
                        <a:t>0.884</a:t>
                      </a:r>
                      <a:endParaRPr lang="en-US" sz="1400">
                        <a:latin typeface="Times New Roman" panose="02020603050405020304" pitchFamily="18" charset="0"/>
                        <a:cs typeface="Times New Roman" panose="02020603050405020304" pitchFamily="18" charset="0"/>
                      </a:endParaRPr>
                    </a:p>
                  </a:txBody>
                  <a:tcPr/>
                </a:tc>
                <a:tc>
                  <a:txBody>
                    <a:bodyPr/>
                    <a:p>
                      <a:pPr algn="ctr">
                        <a:buNone/>
                      </a:pPr>
                      <a:r>
                        <a:rPr lang="en-US" sz="1400">
                          <a:latin typeface="Times New Roman" panose="02020603050405020304" pitchFamily="18" charset="0"/>
                          <a:cs typeface="Times New Roman" panose="02020603050405020304" pitchFamily="18" charset="0"/>
                        </a:rPr>
                        <a:t>0.939</a:t>
                      </a:r>
                      <a:endParaRPr lang="en-US" sz="1400">
                        <a:latin typeface="Times New Roman" panose="02020603050405020304" pitchFamily="18" charset="0"/>
                        <a:cs typeface="Times New Roman" panose="02020603050405020304" pitchFamily="18" charset="0"/>
                      </a:endParaRPr>
                    </a:p>
                  </a:txBody>
                  <a:tcPr/>
                </a:tc>
                <a:tc>
                  <a:txBody>
                    <a:bodyPr/>
                    <a:p>
                      <a:pPr algn="ctr">
                        <a:buNone/>
                      </a:pPr>
                      <a:r>
                        <a:rPr lang="en-US" sz="1400">
                          <a:latin typeface="Times New Roman" panose="02020603050405020304" pitchFamily="18" charset="0"/>
                          <a:cs typeface="Times New Roman" panose="02020603050405020304" pitchFamily="18" charset="0"/>
                        </a:rPr>
                        <a:t>0.853</a:t>
                      </a:r>
                      <a:endParaRPr lang="en-US" sz="1400">
                        <a:latin typeface="Times New Roman" panose="02020603050405020304" pitchFamily="18" charset="0"/>
                        <a:cs typeface="Times New Roman" panose="02020603050405020304" pitchFamily="18" charset="0"/>
                      </a:endParaRPr>
                    </a:p>
                  </a:txBody>
                  <a:tcPr/>
                </a:tc>
              </a:tr>
              <a:tr h="657225">
                <a:tc>
                  <a:txBody>
                    <a:bodyPr/>
                    <a:p>
                      <a:pPr>
                        <a:buNone/>
                      </a:pPr>
                      <a:r>
                        <a:rPr lang="en-US" sz="1400" b="1">
                          <a:solidFill>
                            <a:schemeClr val="tx1"/>
                          </a:solidFill>
                          <a:latin typeface="Times New Roman" panose="02020603050405020304" pitchFamily="18" charset="0"/>
                          <a:cs typeface="Times New Roman" panose="02020603050405020304" pitchFamily="18" charset="0"/>
                        </a:rPr>
                        <a:t>Supervised (DT)</a:t>
                      </a:r>
                      <a:endParaRPr lang="en-US" sz="1400" b="1">
                        <a:solidFill>
                          <a:schemeClr val="tx1"/>
                        </a:solidFill>
                        <a:latin typeface="Times New Roman" panose="02020603050405020304" pitchFamily="18" charset="0"/>
                        <a:cs typeface="Times New Roman" panose="02020603050405020304" pitchFamily="18" charset="0"/>
                      </a:endParaRPr>
                    </a:p>
                  </a:txBody>
                  <a:tcPr>
                    <a:solidFill>
                      <a:srgbClr val="BED5FF"/>
                    </a:solidFill>
                  </a:tcPr>
                </a:tc>
                <a:tc>
                  <a:txBody>
                    <a:bodyPr/>
                    <a:p>
                      <a:pPr algn="ctr">
                        <a:buNone/>
                      </a:pPr>
                      <a:r>
                        <a:rPr lang="en-US" sz="1400">
                          <a:latin typeface="Times New Roman" panose="02020603050405020304" pitchFamily="18" charset="0"/>
                          <a:cs typeface="Times New Roman" panose="02020603050405020304" pitchFamily="18" charset="0"/>
                        </a:rPr>
                        <a:t>0.983</a:t>
                      </a:r>
                      <a:endParaRPr lang="en-US" sz="1400">
                        <a:latin typeface="Times New Roman" panose="02020603050405020304" pitchFamily="18" charset="0"/>
                        <a:cs typeface="Times New Roman" panose="02020603050405020304" pitchFamily="18" charset="0"/>
                      </a:endParaRPr>
                    </a:p>
                  </a:txBody>
                  <a:tcPr/>
                </a:tc>
                <a:tc>
                  <a:txBody>
                    <a:bodyPr/>
                    <a:p>
                      <a:pPr algn="ctr">
                        <a:buNone/>
                      </a:pPr>
                      <a:r>
                        <a:rPr lang="en-US" sz="1400">
                          <a:latin typeface="Times New Roman" panose="02020603050405020304" pitchFamily="18" charset="0"/>
                          <a:cs typeface="Times New Roman" panose="02020603050405020304" pitchFamily="18" charset="0"/>
                        </a:rPr>
                        <a:t>0.989</a:t>
                      </a:r>
                      <a:endParaRPr lang="en-US" sz="1400">
                        <a:latin typeface="Times New Roman" panose="02020603050405020304" pitchFamily="18" charset="0"/>
                        <a:cs typeface="Times New Roman" panose="02020603050405020304" pitchFamily="18" charset="0"/>
                      </a:endParaRPr>
                    </a:p>
                  </a:txBody>
                  <a:tcPr/>
                </a:tc>
                <a:tc>
                  <a:txBody>
                    <a:bodyPr/>
                    <a:p>
                      <a:pPr algn="ctr">
                        <a:buNone/>
                      </a:pPr>
                      <a:r>
                        <a:rPr lang="en-US" sz="1400">
                          <a:latin typeface="Times New Roman" panose="02020603050405020304" pitchFamily="18" charset="0"/>
                          <a:cs typeface="Times New Roman" panose="02020603050405020304" pitchFamily="18" charset="0"/>
                        </a:rPr>
                        <a:t>0.983</a:t>
                      </a:r>
                      <a:endParaRPr lang="en-US" sz="1400">
                        <a:latin typeface="Times New Roman" panose="02020603050405020304" pitchFamily="18" charset="0"/>
                        <a:cs typeface="Times New Roman" panose="02020603050405020304" pitchFamily="18" charset="0"/>
                      </a:endParaRPr>
                    </a:p>
                  </a:txBody>
                  <a:tcPr/>
                </a:tc>
                <a:tc>
                  <a:txBody>
                    <a:bodyPr/>
                    <a:p>
                      <a:pPr algn="ctr">
                        <a:buNone/>
                      </a:pPr>
                      <a:r>
                        <a:rPr lang="en-US" sz="1400">
                          <a:latin typeface="Times New Roman" panose="02020603050405020304" pitchFamily="18" charset="0"/>
                          <a:cs typeface="Times New Roman" panose="02020603050405020304" pitchFamily="18" charset="0"/>
                        </a:rPr>
                        <a:t>0.995</a:t>
                      </a:r>
                      <a:endParaRPr lang="en-US" sz="1400">
                        <a:latin typeface="Times New Roman" panose="02020603050405020304" pitchFamily="18" charset="0"/>
                        <a:cs typeface="Times New Roman" panose="02020603050405020304" pitchFamily="18" charset="0"/>
                      </a:endParaRPr>
                    </a:p>
                  </a:txBody>
                  <a:tcPr/>
                </a:tc>
              </a:tr>
              <a:tr h="657225">
                <a:tc>
                  <a:txBody>
                    <a:bodyPr/>
                    <a:p>
                      <a:pPr>
                        <a:buNone/>
                      </a:pPr>
                      <a:r>
                        <a:rPr lang="en-US" sz="1400" b="1">
                          <a:solidFill>
                            <a:schemeClr val="tx1"/>
                          </a:solidFill>
                          <a:latin typeface="Times New Roman" panose="02020603050405020304" pitchFamily="18" charset="0"/>
                          <a:cs typeface="Times New Roman" panose="02020603050405020304" pitchFamily="18" charset="0"/>
                        </a:rPr>
                        <a:t>Unsupervised</a:t>
                      </a:r>
                      <a:endParaRPr lang="en-US" sz="1400" b="1">
                        <a:solidFill>
                          <a:schemeClr val="tx1"/>
                        </a:solidFill>
                        <a:latin typeface="Times New Roman" panose="02020603050405020304" pitchFamily="18" charset="0"/>
                        <a:cs typeface="Times New Roman" panose="02020603050405020304" pitchFamily="18" charset="0"/>
                      </a:endParaRPr>
                    </a:p>
                  </a:txBody>
                  <a:tcPr>
                    <a:solidFill>
                      <a:srgbClr val="BED5FF"/>
                    </a:solidFill>
                  </a:tcPr>
                </a:tc>
                <a:tc>
                  <a:txBody>
                    <a:bodyPr/>
                    <a:p>
                      <a:pPr algn="ctr">
                        <a:buNone/>
                      </a:pPr>
                      <a:r>
                        <a:rPr lang="en-US" sz="1400">
                          <a:latin typeface="Times New Roman" panose="02020603050405020304" pitchFamily="18" charset="0"/>
                          <a:cs typeface="Times New Roman" panose="02020603050405020304" pitchFamily="18" charset="0"/>
                        </a:rPr>
                        <a:t>0.585</a:t>
                      </a:r>
                      <a:endParaRPr lang="en-US" sz="1400">
                        <a:latin typeface="Times New Roman" panose="02020603050405020304" pitchFamily="18" charset="0"/>
                        <a:cs typeface="Times New Roman" panose="02020603050405020304" pitchFamily="18" charset="0"/>
                      </a:endParaRPr>
                    </a:p>
                  </a:txBody>
                  <a:tcPr/>
                </a:tc>
                <a:tc>
                  <a:txBody>
                    <a:bodyPr/>
                    <a:p>
                      <a:pPr algn="ctr">
                        <a:buNone/>
                      </a:pPr>
                      <a:r>
                        <a:rPr lang="en-US" sz="1400">
                          <a:latin typeface="Times New Roman" panose="02020603050405020304" pitchFamily="18" charset="0"/>
                          <a:cs typeface="Times New Roman" panose="02020603050405020304" pitchFamily="18" charset="0"/>
                        </a:rPr>
                        <a:t>0.307</a:t>
                      </a:r>
                      <a:endParaRPr lang="en-US" sz="1400">
                        <a:latin typeface="Times New Roman" panose="02020603050405020304" pitchFamily="18" charset="0"/>
                        <a:cs typeface="Times New Roman" panose="02020603050405020304" pitchFamily="18" charset="0"/>
                      </a:endParaRPr>
                    </a:p>
                  </a:txBody>
                  <a:tcPr/>
                </a:tc>
                <a:tc>
                  <a:txBody>
                    <a:bodyPr/>
                    <a:p>
                      <a:pPr algn="ctr">
                        <a:buNone/>
                      </a:pPr>
                      <a:r>
                        <a:rPr lang="en-US" sz="1400">
                          <a:latin typeface="Times New Roman" panose="02020603050405020304" pitchFamily="18" charset="0"/>
                          <a:cs typeface="Times New Roman" panose="02020603050405020304" pitchFamily="18" charset="0"/>
                        </a:rPr>
                        <a:t>0.181</a:t>
                      </a:r>
                      <a:endParaRPr lang="en-US" sz="1400">
                        <a:latin typeface="Times New Roman" panose="02020603050405020304" pitchFamily="18" charset="0"/>
                        <a:cs typeface="Times New Roman" panose="02020603050405020304" pitchFamily="18" charset="0"/>
                      </a:endParaRPr>
                    </a:p>
                  </a:txBody>
                  <a:tcPr/>
                </a:tc>
                <a:tc>
                  <a:txBody>
                    <a:bodyPr/>
                    <a:p>
                      <a:pPr algn="ctr">
                        <a:buNone/>
                      </a:pPr>
                      <a:r>
                        <a:rPr lang="en-US" sz="1400">
                          <a:latin typeface="Times New Roman" panose="02020603050405020304" pitchFamily="18" charset="0"/>
                          <a:cs typeface="Times New Roman" panose="02020603050405020304" pitchFamily="18" charset="0"/>
                        </a:rPr>
                        <a:t>0.988</a:t>
                      </a:r>
                      <a:endParaRPr lang="en-US" sz="1400">
                        <a:latin typeface="Times New Roman" panose="02020603050405020304" pitchFamily="18" charset="0"/>
                        <a:cs typeface="Times New Roman" panose="02020603050405020304" pitchFamily="18" charset="0"/>
                      </a:endParaRPr>
                    </a:p>
                  </a:txBody>
                  <a:tcPr/>
                </a:tc>
              </a:tr>
            </a:tbl>
          </a:graphicData>
        </a:graphic>
      </p:graphicFrame>
      <p:sp>
        <p:nvSpPr>
          <p:cNvPr id="7" name="Text Box 6"/>
          <p:cNvSpPr txBox="1"/>
          <p:nvPr/>
        </p:nvSpPr>
        <p:spPr>
          <a:xfrm>
            <a:off x="530860" y="929640"/>
            <a:ext cx="4297680" cy="337185"/>
          </a:xfrm>
          <a:prstGeom prst="rect">
            <a:avLst/>
          </a:prstGeom>
          <a:noFill/>
        </p:spPr>
        <p:txBody>
          <a:bodyPr wrap="none" rtlCol="0">
            <a:spAutoFit/>
          </a:bodyPr>
          <a:p>
            <a:r>
              <a:rPr lang="en-US" sz="1600" i="1">
                <a:latin typeface="Times New Roman" panose="02020603050405020304" pitchFamily="18" charset="0"/>
                <a:cs typeface="Times New Roman" panose="02020603050405020304" pitchFamily="18" charset="0"/>
              </a:rPr>
              <a:t>Bảng 3: kết quả học máy giảm sát và bán giám sát</a:t>
            </a:r>
            <a:endParaRPr lang="en-US" sz="1600" i="1">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5" name="Title 4"/>
          <p:cNvSpPr>
            <a:spLocks noGrp="1"/>
          </p:cNvSpPr>
          <p:nvPr>
            <p:ph type="title"/>
          </p:nvPr>
        </p:nvSpPr>
        <p:spPr/>
        <p:txBody>
          <a:bodyPr/>
          <a:p>
            <a:endParaRPr lang="en-US"/>
          </a:p>
        </p:txBody>
      </p:sp>
      <p:sp>
        <p:nvSpPr>
          <p:cNvPr id="4" name="Slide Number Placeholder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pic>
        <p:nvPicPr>
          <p:cNvPr id="100" name="Content Placeholder 99"/>
          <p:cNvPicPr/>
          <p:nvPr>
            <p:ph idx="1"/>
          </p:nvPr>
        </p:nvPicPr>
        <p:blipFill>
          <a:blip r:embed="rId1"/>
          <a:stretch>
            <a:fillRect/>
          </a:stretch>
        </p:blipFill>
        <p:spPr>
          <a:xfrm>
            <a:off x="-635" y="0"/>
            <a:ext cx="9144635" cy="5144135"/>
          </a:xfrm>
          <a:prstGeom prst="rect">
            <a:avLst/>
          </a:prstGeom>
          <a:noFill/>
          <a:ln w="9525">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4" name="Slide Number Placeholder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Text Box 4"/>
          <p:cNvSpPr txBox="1"/>
          <p:nvPr/>
        </p:nvSpPr>
        <p:spPr>
          <a:xfrm>
            <a:off x="457200" y="1170940"/>
            <a:ext cx="7397750" cy="2030095"/>
          </a:xfrm>
          <a:prstGeom prst="rect">
            <a:avLst/>
          </a:prstGeom>
          <a:noFill/>
        </p:spPr>
        <p:txBody>
          <a:bodyPr wrap="square" rtlCol="0">
            <a:spAutoFit/>
          </a:bodyPr>
          <a:p>
            <a:pPr algn="l"/>
            <a:r>
              <a:rPr lang="en-US">
                <a:sym typeface="+mn-ea"/>
              </a:rPr>
              <a:t>- Số lượng chạy epoch thấp hơn</a:t>
            </a:r>
            <a:endParaRPr lang="en-US"/>
          </a:p>
          <a:p>
            <a:pPr algn="l"/>
            <a:r>
              <a:rPr lang="en-US">
                <a:sym typeface="+mn-ea"/>
              </a:rPr>
              <a:t>- Không sử dụng k-fold cross-validation để chia dữ liệu thành các tập huấn luyện và kiểm tra để đánh giá hiệu suất </a:t>
            </a:r>
            <a:endParaRPr lang="en-US"/>
          </a:p>
          <a:p>
            <a:pPr algn="l"/>
            <a:r>
              <a:rPr lang="en-US">
                <a:sym typeface="+mn-ea"/>
              </a:rPr>
              <a:t>- Chỉ có thể thử nghiệm trên 1 bộ dữ liệu VX heavens</a:t>
            </a:r>
            <a:endParaRPr lang="en-US"/>
          </a:p>
          <a:p>
            <a:pPr algn="l"/>
            <a:r>
              <a:rPr lang="en-US">
                <a:sym typeface="+mn-ea"/>
              </a:rPr>
              <a:t>- Chưa sử dụng thuật toán SMO</a:t>
            </a:r>
            <a:endParaRPr lang="en-US"/>
          </a:p>
          <a:p>
            <a:r>
              <a:rPr lang="en-US"/>
              <a:t>- Hạn chế về bộ dữ liệu nên chưa thể đưa ra malware family</a:t>
            </a:r>
            <a:endParaRPr lang="en-US"/>
          </a:p>
          <a:p>
            <a:r>
              <a:rPr lang="en-US"/>
              <a:t>- Chưa dùng cosin tính</a:t>
            </a:r>
            <a:endParaRPr lang="en-US"/>
          </a:p>
          <a:p>
            <a:r>
              <a:rPr lang="en-US"/>
              <a:t>- Tác giả lây cosin để xme xét 2 cái gtri từ model ML giống nhau bao nhieu để so sánh họ</a:t>
            </a:r>
            <a:endParaRPr lang="en-US"/>
          </a:p>
          <a:p>
            <a:r>
              <a:rPr lang="en-US"/>
              <a:t>- SMO dùng cho học giám sát</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Shape 268"/>
        <p:cNvGrpSpPr/>
        <p:nvPr/>
      </p:nvGrpSpPr>
      <p:grpSpPr>
        <a:xfrm>
          <a:off x="0" y="0"/>
          <a:ext cx="0" cy="0"/>
          <a:chOff x="0" y="0"/>
          <a:chExt cx="0" cy="0"/>
        </a:xfrm>
      </p:grpSpPr>
      <p:sp>
        <p:nvSpPr>
          <p:cNvPr id="278" name="Google Shape;278;p34"/>
          <p:cNvSpPr txBox="1">
            <a:spLocks noGrp="1"/>
          </p:cNvSpPr>
          <p:nvPr>
            <p:ph type="title" idx="20"/>
          </p:nvPr>
        </p:nvSpPr>
        <p:spPr>
          <a:xfrm>
            <a:off x="4121375" y="3000774"/>
            <a:ext cx="901200" cy="385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4000" dirty="0">
                <a:latin typeface="Times  New Roman"/>
                <a:sym typeface="Anek Gurmukhi ExtraBold"/>
              </a:rPr>
              <a:t>03</a:t>
            </a:r>
            <a:endParaRPr sz="4000" dirty="0">
              <a:latin typeface="Times  New Roman"/>
              <a:sym typeface="Anek Gurmukhi ExtraBold"/>
            </a:endParaRPr>
          </a:p>
        </p:txBody>
      </p:sp>
      <p:sp>
        <p:nvSpPr>
          <p:cNvPr id="279" name="Google Shape;279;p34"/>
          <p:cNvSpPr txBox="1">
            <a:spLocks noGrp="1"/>
          </p:cNvSpPr>
          <p:nvPr>
            <p:ph type="subTitle" idx="7"/>
          </p:nvPr>
        </p:nvSpPr>
        <p:spPr>
          <a:xfrm>
            <a:off x="4121296" y="1883781"/>
            <a:ext cx="2543700" cy="571559"/>
          </a:xfrm>
          <a:prstGeom prst="rect">
            <a:avLst/>
          </a:prstGeom>
          <a:effectLst>
            <a:outerShdw blurRad="50800" dist="50800" dir="5400000" algn="ctr" rotWithShape="0">
              <a:srgbClr val="000000">
                <a:alpha val="41000"/>
              </a:srgbClr>
            </a:outerShdw>
          </a:effectLst>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altLang="vi-VN" sz="3600" dirty="0">
                <a:solidFill>
                  <a:srgbClr val="C00000"/>
                </a:solidFill>
                <a:latin typeface="Times New Roman" panose="02020603050405020304" pitchFamily="18" charset="0"/>
                <a:cs typeface="Times New Roman" panose="02020603050405020304" pitchFamily="18" charset="0"/>
                <a:sym typeface="Anek Gurmukhi ExtraBold"/>
              </a:rPr>
              <a:t>I. </a:t>
            </a:r>
            <a:r>
              <a:rPr lang="vi-VN" sz="3600" dirty="0">
                <a:solidFill>
                  <a:srgbClr val="C00000"/>
                </a:solidFill>
                <a:latin typeface="Times New Roman" panose="02020603050405020304" pitchFamily="18" charset="0"/>
                <a:cs typeface="Times New Roman" panose="02020603050405020304" pitchFamily="18" charset="0"/>
                <a:sym typeface="Anek Gurmukhi ExtraBold"/>
              </a:rPr>
              <a:t>Tổng quan</a:t>
            </a:r>
            <a:endParaRPr lang="vi-VN" sz="3600" dirty="0">
              <a:solidFill>
                <a:srgbClr val="C00000"/>
              </a:solidFill>
              <a:latin typeface="Times New Roman" panose="02020603050405020304" pitchFamily="18" charset="0"/>
              <a:cs typeface="Times New Roman" panose="02020603050405020304" pitchFamily="18" charset="0"/>
              <a:sym typeface="Anek Gurmukhi ExtraBold"/>
            </a:endParaRPr>
          </a:p>
        </p:txBody>
      </p:sp>
      <p:sp>
        <p:nvSpPr>
          <p:cNvPr id="282" name="Google Shape;282;p34"/>
          <p:cNvSpPr txBox="1">
            <a:spLocks noGrp="1"/>
          </p:cNvSpPr>
          <p:nvPr>
            <p:ph type="subTitle" idx="13"/>
          </p:nvPr>
        </p:nvSpPr>
        <p:spPr>
          <a:xfrm>
            <a:off x="4481195" y="2707005"/>
            <a:ext cx="3728720" cy="571500"/>
          </a:xfrm>
          <a:prstGeom prst="rect">
            <a:avLst/>
          </a:prstGeom>
          <a:effectLst>
            <a:outerShdw blurRad="50800" dist="50800" dir="5400000" algn="ctr" rotWithShape="0">
              <a:srgbClr val="000000">
                <a:alpha val="36000"/>
              </a:srgbClr>
            </a:outerShdw>
          </a:effectLst>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altLang="vi-VN" sz="3600" dirty="0">
                <a:solidFill>
                  <a:srgbClr val="FF0000"/>
                </a:solidFill>
                <a:latin typeface="Times New Roman" panose="02020603050405020304" pitchFamily="18" charset="0"/>
                <a:cs typeface="Times New Roman" panose="02020603050405020304" pitchFamily="18" charset="0"/>
                <a:sym typeface="Anek Gurmukhi ExtraBold"/>
              </a:rPr>
              <a:t>II. </a:t>
            </a:r>
            <a:r>
              <a:rPr lang="vi-VN" sz="3600" dirty="0">
                <a:solidFill>
                  <a:srgbClr val="FF0000"/>
                </a:solidFill>
                <a:latin typeface="Times New Roman" panose="02020603050405020304" pitchFamily="18" charset="0"/>
                <a:cs typeface="Times New Roman" panose="02020603050405020304" pitchFamily="18" charset="0"/>
                <a:sym typeface="Anek Gurmukhi ExtraBold"/>
              </a:rPr>
              <a:t>Phương pháp</a:t>
            </a:r>
            <a:endParaRPr lang="vi-VN" sz="3600" dirty="0">
              <a:solidFill>
                <a:srgbClr val="FF0000"/>
              </a:solidFill>
              <a:latin typeface="Times New Roman" panose="02020603050405020304" pitchFamily="18" charset="0"/>
              <a:cs typeface="Times New Roman" panose="02020603050405020304" pitchFamily="18" charset="0"/>
              <a:sym typeface="Anek Gurmukhi ExtraBold"/>
            </a:endParaRPr>
          </a:p>
        </p:txBody>
      </p:sp>
      <p:sp>
        <p:nvSpPr>
          <p:cNvPr id="284" name="Google Shape;284;p34"/>
          <p:cNvSpPr txBox="1">
            <a:spLocks noGrp="1"/>
          </p:cNvSpPr>
          <p:nvPr>
            <p:ph type="subTitle" idx="15"/>
          </p:nvPr>
        </p:nvSpPr>
        <p:spPr>
          <a:xfrm>
            <a:off x="4972685" y="3726815"/>
            <a:ext cx="3945255" cy="572770"/>
          </a:xfrm>
          <a:prstGeom prst="rect">
            <a:avLst/>
          </a:prstGeom>
          <a:effectLst>
            <a:outerShdw blurRad="50800" dist="38100" dir="2700000" algn="tl" rotWithShape="0">
              <a:prstClr val="black">
                <a:alpha val="40000"/>
              </a:prstClr>
            </a:outerShdw>
          </a:effectLst>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altLang="vi-VN" sz="3600" dirty="0">
                <a:solidFill>
                  <a:srgbClr val="FF5F5F"/>
                </a:solidFill>
                <a:latin typeface="Times New Roman" panose="02020603050405020304" pitchFamily="18" charset="0"/>
                <a:cs typeface="Times New Roman" panose="02020603050405020304" pitchFamily="18" charset="0"/>
                <a:sym typeface="Anek Gurmukhi ExtraBold"/>
              </a:rPr>
              <a:t>II. </a:t>
            </a:r>
            <a:r>
              <a:rPr lang="vi-VN" sz="3600" dirty="0">
                <a:solidFill>
                  <a:srgbClr val="FF5F5F"/>
                </a:solidFill>
                <a:latin typeface="Times New Roman" panose="02020603050405020304" pitchFamily="18" charset="0"/>
                <a:cs typeface="Times New Roman" panose="02020603050405020304" pitchFamily="18" charset="0"/>
                <a:sym typeface="Anek Gurmukhi ExtraBold"/>
              </a:rPr>
              <a:t>Thực nghiệm</a:t>
            </a:r>
            <a:endParaRPr lang="vi-VN" sz="3600" dirty="0">
              <a:solidFill>
                <a:srgbClr val="FF5F5F"/>
              </a:solidFill>
              <a:latin typeface="Times New Roman" panose="02020603050405020304" pitchFamily="18" charset="0"/>
              <a:cs typeface="Times New Roman" panose="02020603050405020304" pitchFamily="18" charset="0"/>
              <a:sym typeface="Anek Gurmukhi ExtraBold"/>
            </a:endParaRPr>
          </a:p>
        </p:txBody>
      </p:sp>
      <p:cxnSp>
        <p:nvCxnSpPr>
          <p:cNvPr id="285" name="Google Shape;285;p34">
            <a:hlinkClick r:id="" action="ppaction://hlinkshowjump?jump=nextslide"/>
          </p:cNvPr>
          <p:cNvCxnSpPr/>
          <p:nvPr/>
        </p:nvCxnSpPr>
        <p:spPr>
          <a:xfrm>
            <a:off x="8630950" y="275125"/>
            <a:ext cx="286800" cy="0"/>
          </a:xfrm>
          <a:prstGeom prst="straightConnector1">
            <a:avLst/>
          </a:prstGeom>
          <a:noFill/>
          <a:ln w="9525" cap="flat" cmpd="sng">
            <a:solidFill>
              <a:schemeClr val="lt2"/>
            </a:solidFill>
            <a:prstDash val="solid"/>
            <a:round/>
            <a:headEnd type="none" w="med" len="med"/>
            <a:tailEnd type="triangle" w="med" len="med"/>
          </a:ln>
        </p:spPr>
      </p:cxnSp>
      <p:cxnSp>
        <p:nvCxnSpPr>
          <p:cNvPr id="286" name="Google Shape;286;p34">
            <a:hlinkClick r:id="" action="ppaction://hlinkshowjump?jump=previousslide"/>
          </p:cNvPr>
          <p:cNvCxnSpPr/>
          <p:nvPr/>
        </p:nvCxnSpPr>
        <p:spPr>
          <a:xfrm rot="10800000">
            <a:off x="213075" y="275125"/>
            <a:ext cx="286800" cy="0"/>
          </a:xfrm>
          <a:prstGeom prst="straightConnector1">
            <a:avLst/>
          </a:prstGeom>
          <a:noFill/>
          <a:ln w="9525" cap="flat" cmpd="sng">
            <a:solidFill>
              <a:schemeClr val="lt2"/>
            </a:solidFill>
            <a:prstDash val="solid"/>
            <a:round/>
            <a:headEnd type="none" w="med" len="med"/>
            <a:tailEnd type="triangle" w="med" len="med"/>
          </a:ln>
        </p:spPr>
      </p:cxnSp>
      <p:pic>
        <p:nvPicPr>
          <p:cNvPr id="7" name="Picture 6"/>
          <p:cNvPicPr>
            <a:picLocks noChangeAspect="1"/>
          </p:cNvPicPr>
          <p:nvPr/>
        </p:nvPicPr>
        <p:blipFill>
          <a:blip r:embed="rId1"/>
          <a:stretch>
            <a:fillRect/>
          </a:stretch>
        </p:blipFill>
        <p:spPr>
          <a:xfrm>
            <a:off x="2907030" y="1626870"/>
            <a:ext cx="1085850" cy="828675"/>
          </a:xfrm>
          <a:prstGeom prst="rect">
            <a:avLst/>
          </a:prstGeom>
        </p:spPr>
      </p:pic>
      <p:pic>
        <p:nvPicPr>
          <p:cNvPr id="8" name="Picture 7"/>
          <p:cNvPicPr>
            <a:picLocks noChangeAspect="1"/>
          </p:cNvPicPr>
          <p:nvPr/>
        </p:nvPicPr>
        <p:blipFill>
          <a:blip r:embed="rId1"/>
          <a:stretch>
            <a:fillRect/>
          </a:stretch>
        </p:blipFill>
        <p:spPr>
          <a:xfrm>
            <a:off x="4029075" y="3529965"/>
            <a:ext cx="1085850" cy="828675"/>
          </a:xfrm>
          <a:prstGeom prst="rect">
            <a:avLst/>
          </a:prstGeom>
        </p:spPr>
      </p:pic>
      <p:pic>
        <p:nvPicPr>
          <p:cNvPr id="9" name="Picture 8"/>
          <p:cNvPicPr>
            <a:picLocks noChangeAspect="1"/>
          </p:cNvPicPr>
          <p:nvPr/>
        </p:nvPicPr>
        <p:blipFill>
          <a:blip r:embed="rId1"/>
          <a:stretch>
            <a:fillRect/>
          </a:stretch>
        </p:blipFill>
        <p:spPr>
          <a:xfrm>
            <a:off x="3515360" y="2455545"/>
            <a:ext cx="1085850" cy="828675"/>
          </a:xfrm>
          <a:prstGeom prst="rect">
            <a:avLst/>
          </a:prstGeom>
        </p:spPr>
      </p:pic>
      <p:pic>
        <p:nvPicPr>
          <p:cNvPr id="108" name="Picture 107"/>
          <p:cNvPicPr/>
          <p:nvPr/>
        </p:nvPicPr>
        <p:blipFill>
          <a:blip r:embed="rId2"/>
          <a:stretch>
            <a:fillRect/>
          </a:stretch>
        </p:blipFill>
        <p:spPr>
          <a:xfrm>
            <a:off x="355600" y="1500505"/>
            <a:ext cx="2640965" cy="3141345"/>
          </a:xfrm>
          <a:prstGeom prst="rect">
            <a:avLst/>
          </a:prstGeom>
          <a:noFill/>
          <a:ln w="9525">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09"/>
        <p:cNvGrpSpPr/>
        <p:nvPr/>
      </p:nvGrpSpPr>
      <p:grpSpPr>
        <a:xfrm>
          <a:off x="0" y="0"/>
          <a:ext cx="0" cy="0"/>
          <a:chOff x="0" y="0"/>
          <a:chExt cx="0" cy="0"/>
        </a:xfrm>
      </p:grpSpPr>
      <p:sp useBgFill="1">
        <p:nvSpPr>
          <p:cNvPr id="1052" name="Rectangle 1051"/>
          <p:cNvSpPr>
            <a:spLocks noGrp="1" noRot="1" noChangeAspect="1" noMove="1" noResize="1" noEditPoints="1" noAdjustHandles="1" noChangeArrowheads="1" noChangeShapeType="1" noTextEdit="1"/>
          </p:cNvSpPr>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a:spLocks noGrp="1"/>
          </p:cNvSpPr>
          <p:nvPr>
            <p:ph type="title"/>
          </p:nvPr>
        </p:nvSpPr>
        <p:spPr>
          <a:xfrm>
            <a:off x="628650" y="523982"/>
            <a:ext cx="3932545" cy="1669149"/>
          </a:xfrm>
        </p:spPr>
        <p:txBody>
          <a:bodyPr vert="horz" lIns="91440" tIns="45720" rIns="91440" bIns="45720" rtlCol="0" anchor="t">
            <a:normAutofit/>
          </a:bodyPr>
          <a:lstStyle/>
          <a:p>
            <a:pPr>
              <a:lnSpc>
                <a:spcPct val="90000"/>
              </a:lnSpc>
            </a:pPr>
            <a:r>
              <a:rPr lang="en-US" sz="2600" kern="1200">
                <a:solidFill>
                  <a:schemeClr val="tx1"/>
                </a:solidFill>
                <a:latin typeface="Times New Roman" panose="02020603050405020304" pitchFamily="18" charset="0"/>
                <a:ea typeface="+mj-ea"/>
                <a:cs typeface="Times New Roman" panose="02020603050405020304" pitchFamily="18" charset="0"/>
              </a:rPr>
              <a:t>I. Thuyết trình về nội dung phương pháp trong chủ đề/tài liệu liên quan</a:t>
            </a:r>
            <a:endParaRPr lang="en-US" sz="2600" kern="1200">
              <a:solidFill>
                <a:schemeClr val="tx1"/>
              </a:solidFill>
              <a:latin typeface="Times New Roman" panose="02020603050405020304" pitchFamily="18" charset="0"/>
              <a:ea typeface="+mj-ea"/>
              <a:cs typeface="Times New Roman" panose="02020603050405020304" pitchFamily="18" charset="0"/>
            </a:endParaRPr>
          </a:p>
        </p:txBody>
      </p:sp>
      <p:cxnSp>
        <p:nvCxnSpPr>
          <p:cNvPr id="1054" name="Straight Connector 1053"/>
          <p:cNvCxnSpPr>
            <a:cxnSpLocks noGrp="1" noRot="1" noChangeAspect="1" noMove="1" noResize="1" noEditPoints="1" noAdjustHandles="1" noChangeArrowheads="1" noChangeShapeType="1"/>
          </p:cNvCxnSpPr>
          <p:nvPr/>
        </p:nvCxnSpPr>
        <p:spPr>
          <a:xfrm>
            <a:off x="467716" y="286450"/>
            <a:ext cx="0" cy="4857050"/>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grpSp>
        <p:nvGrpSpPr>
          <p:cNvPr id="1056" name="Group 1055"/>
          <p:cNvGrpSpPr>
            <a:grpSpLocks noGrp="1" noRot="1" noChangeAspect="1" noMove="1" noResize="1" noUngrp="1"/>
          </p:cNvGrpSpPr>
          <p:nvPr/>
        </p:nvGrpSpPr>
        <p:grpSpPr>
          <a:xfrm>
            <a:off x="4582806" y="555236"/>
            <a:ext cx="349093" cy="654113"/>
            <a:chOff x="6110408" y="740316"/>
            <a:chExt cx="465458" cy="872153"/>
          </a:xfrm>
        </p:grpSpPr>
        <p:sp>
          <p:nvSpPr>
            <p:cNvPr id="1057" name="Graphic 11"/>
            <p:cNvSpPr/>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058" name="Graphic 10"/>
            <p:cNvSpPr/>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
          <p:nvSpPr>
            <p:cNvPr id="1059" name="Graphic 12"/>
            <p:cNvSpPr/>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a:p>
          </p:txBody>
        </p:sp>
      </p:grpSp>
      <p:pic>
        <p:nvPicPr>
          <p:cNvPr id="1026" name="Picture 2" descr="Phần Mềm Độc Hại Là Gì? Nhận Biết Kịp Thời, Ngăn Chặn Hiệu Quả"/>
          <p:cNvPicPr>
            <a:picLocks noChangeAspect="1" noChangeArrowheads="1"/>
          </p:cNvPicPr>
          <p:nvPr/>
        </p:nvPicPr>
        <p:blipFill>
          <a:blip r:embed="rId1">
            <a:extLst>
              <a:ext uri="{28A0092B-C50C-407E-A947-70E740481C1C}">
                <a14:useLocalDpi xmlns:a14="http://schemas.microsoft.com/office/drawing/2010/main" val="0"/>
              </a:ext>
            </a:extLst>
          </a:blip>
          <a:stretch>
            <a:fillRect/>
          </a:stretch>
        </p:blipFill>
        <p:spPr bwMode="auto">
          <a:xfrm>
            <a:off x="633149" y="2252289"/>
            <a:ext cx="3923544" cy="2246229"/>
          </a:xfrm>
          <a:prstGeom prst="rect">
            <a:avLst/>
          </a:prstGeom>
          <a:noFill/>
          <a:extLst>
            <a:ext uri="{909E8E84-426E-40DD-AFC4-6F175D3DCCD1}">
              <a14:hiddenFill xmlns:a14="http://schemas.microsoft.com/office/drawing/2010/main">
                <a:solidFill>
                  <a:srgbClr val="FFFFFF"/>
                </a:solidFill>
              </a14:hiddenFill>
            </a:ext>
          </a:extLst>
        </p:spPr>
      </p:pic>
      <p:sp>
        <p:nvSpPr>
          <p:cNvPr id="311" name="Google Shape;311;p36"/>
          <p:cNvSpPr txBox="1">
            <a:spLocks noGrp="1"/>
          </p:cNvSpPr>
          <p:nvPr>
            <p:ph type="subTitle" idx="1"/>
          </p:nvPr>
        </p:nvSpPr>
        <p:spPr>
          <a:xfrm>
            <a:off x="4859047" y="659516"/>
            <a:ext cx="3721448" cy="3840566"/>
          </a:xfrm>
          <a:prstGeom prst="rect">
            <a:avLst/>
          </a:prstGeom>
        </p:spPr>
        <p:txBody>
          <a:bodyPr spcFirstLastPara="1" vert="horz" lIns="91440" tIns="45720" rIns="91440" bIns="45720" rtlCol="0" anchor="ctr" anchorCtr="0">
            <a:normAutofit/>
          </a:bodyPr>
          <a:lstStyle/>
          <a:p>
            <a:pPr marL="0" indent="0" algn="ctr">
              <a:lnSpc>
                <a:spcPct val="90000"/>
              </a:lnSpc>
              <a:buNone/>
            </a:pPr>
            <a:r>
              <a:rPr lang="en-US" sz="1800" b="1" dirty="0" err="1">
                <a:solidFill>
                  <a:schemeClr val="tx1">
                    <a:alpha val="80000"/>
                  </a:schemeClr>
                </a:solidFill>
                <a:latin typeface="Times New Roman" panose="02020603050405020304" pitchFamily="18" charset="0"/>
                <a:cs typeface="Times New Roman" panose="02020603050405020304" pitchFamily="18" charset="0"/>
                <a:sym typeface="+mn-ea"/>
              </a:rPr>
              <a:t>Ngữ</a:t>
            </a:r>
            <a:r>
              <a:rPr lang="en-US" sz="1800" b="1" dirty="0">
                <a:solidFill>
                  <a:schemeClr val="tx1">
                    <a:alpha val="80000"/>
                  </a:schemeClr>
                </a:solidFill>
                <a:latin typeface="Times New Roman" panose="02020603050405020304" pitchFamily="18" charset="0"/>
                <a:cs typeface="Times New Roman" panose="02020603050405020304" pitchFamily="18" charset="0"/>
                <a:sym typeface="+mn-ea"/>
              </a:rPr>
              <a:t> </a:t>
            </a:r>
            <a:r>
              <a:rPr lang="en-US" sz="1800" b="1" dirty="0" err="1">
                <a:solidFill>
                  <a:schemeClr val="tx1">
                    <a:alpha val="80000"/>
                  </a:schemeClr>
                </a:solidFill>
                <a:latin typeface="Times New Roman" panose="02020603050405020304" pitchFamily="18" charset="0"/>
                <a:cs typeface="Times New Roman" panose="02020603050405020304" pitchFamily="18" charset="0"/>
                <a:sym typeface="+mn-ea"/>
              </a:rPr>
              <a:t>cảnh</a:t>
            </a:r>
            <a:endParaRPr lang="en-US" sz="1800" b="1" i="0" dirty="0">
              <a:solidFill>
                <a:schemeClr val="tx1">
                  <a:alpha val="80000"/>
                </a:schemeClr>
              </a:solidFill>
              <a:effectLst/>
              <a:latin typeface="Times New Roman" panose="02020603050405020304" pitchFamily="18" charset="0"/>
              <a:cs typeface="Times New Roman" panose="02020603050405020304" pitchFamily="18" charset="0"/>
            </a:endParaRPr>
          </a:p>
          <a:p>
            <a:pPr indent="-228600">
              <a:lnSpc>
                <a:spcPct val="90000"/>
              </a:lnSpc>
              <a:buFont typeface="Arial" panose="020B0604020202020204" pitchFamily="34" charset="0"/>
              <a:buChar char="•"/>
            </a:pP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Các</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phương</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pháp</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phát</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hiện</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phần</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mềm</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độc</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hại</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gồm</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phân</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tích</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tĩnh</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và</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động</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a:t>
            </a:r>
            <a:endParaRPr lang="en-US" sz="1800" b="0" i="0" dirty="0">
              <a:solidFill>
                <a:schemeClr val="tx1">
                  <a:alpha val="80000"/>
                </a:schemeClr>
              </a:solidFill>
              <a:effectLst/>
              <a:latin typeface="Times New Roman" panose="02020603050405020304" pitchFamily="18" charset="0"/>
              <a:cs typeface="Times New Roman" panose="02020603050405020304" pitchFamily="18" charset="0"/>
            </a:endParaRPr>
          </a:p>
          <a:p>
            <a:pPr indent="-228600">
              <a:lnSpc>
                <a:spcPct val="90000"/>
              </a:lnSpc>
              <a:buFont typeface="Arial" panose="020B0604020202020204" pitchFamily="34" charset="0"/>
              <a:buChar char="•"/>
            </a:pP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Kỹ</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thuật</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che</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giấu</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và</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biến</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hình</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phần</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mềm</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độc</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hại</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là</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phổ</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biến</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trong</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thực</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tế</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a:t>
            </a:r>
            <a:endParaRPr lang="en-US" sz="1800" b="0" i="0" dirty="0">
              <a:solidFill>
                <a:schemeClr val="tx1">
                  <a:alpha val="80000"/>
                </a:schemeClr>
              </a:solidFill>
              <a:effectLst/>
              <a:latin typeface="Times New Roman" panose="02020603050405020304" pitchFamily="18" charset="0"/>
              <a:cs typeface="Times New Roman" panose="02020603050405020304" pitchFamily="18" charset="0"/>
            </a:endParaRPr>
          </a:p>
          <a:p>
            <a:pPr indent="-228600">
              <a:lnSpc>
                <a:spcPct val="90000"/>
              </a:lnSpc>
              <a:buFont typeface="Arial" panose="020B0604020202020204" pitchFamily="34" charset="0"/>
              <a:buChar char="•"/>
            </a:pP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Các</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1" i="0" dirty="0" err="1">
                <a:solidFill>
                  <a:schemeClr val="tx1">
                    <a:alpha val="80000"/>
                  </a:schemeClr>
                </a:solidFill>
                <a:effectLst/>
                <a:latin typeface="Times New Roman" panose="02020603050405020304" pitchFamily="18" charset="0"/>
                <a:cs typeface="Times New Roman" panose="02020603050405020304" pitchFamily="18" charset="0"/>
              </a:rPr>
              <a:t>mô</a:t>
            </a:r>
            <a:r>
              <a:rPr lang="en-US" sz="1800" b="1"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1" i="0" dirty="0" err="1">
                <a:solidFill>
                  <a:schemeClr val="tx1">
                    <a:alpha val="80000"/>
                  </a:schemeClr>
                </a:solidFill>
                <a:effectLst/>
                <a:latin typeface="Times New Roman" panose="02020603050405020304" pitchFamily="18" charset="0"/>
                <a:cs typeface="Times New Roman" panose="02020603050405020304" pitchFamily="18" charset="0"/>
              </a:rPr>
              <a:t>hình</a:t>
            </a:r>
            <a:r>
              <a:rPr lang="en-US" sz="1800" b="1"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1" i="0" dirty="0" err="1">
                <a:solidFill>
                  <a:schemeClr val="tx1">
                    <a:alpha val="80000"/>
                  </a:schemeClr>
                </a:solidFill>
                <a:effectLst/>
                <a:latin typeface="Times New Roman" panose="02020603050405020304" pitchFamily="18" charset="0"/>
                <a:cs typeface="Times New Roman" panose="02020603050405020304" pitchFamily="18" charset="0"/>
              </a:rPr>
              <a:t>học</a:t>
            </a:r>
            <a:r>
              <a:rPr lang="en-US" sz="1800" b="1"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1" i="0" dirty="0" err="1">
                <a:solidFill>
                  <a:schemeClr val="tx1">
                    <a:alpha val="80000"/>
                  </a:schemeClr>
                </a:solidFill>
                <a:effectLst/>
                <a:latin typeface="Times New Roman" panose="02020603050405020304" pitchFamily="18" charset="0"/>
                <a:cs typeface="Times New Roman" panose="02020603050405020304" pitchFamily="18" charset="0"/>
              </a:rPr>
              <a:t>máy</a:t>
            </a:r>
            <a:r>
              <a:rPr lang="en-US" sz="1800" b="1"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1" i="0" dirty="0" err="1">
                <a:solidFill>
                  <a:schemeClr val="tx1">
                    <a:alpha val="80000"/>
                  </a:schemeClr>
                </a:solidFill>
                <a:effectLst/>
                <a:latin typeface="Times New Roman" panose="02020603050405020304" pitchFamily="18" charset="0"/>
                <a:cs typeface="Times New Roman" panose="02020603050405020304" pitchFamily="18" charset="0"/>
              </a:rPr>
              <a:t>và</a:t>
            </a:r>
            <a:r>
              <a:rPr lang="en-US" sz="1800" b="1"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1" i="0" dirty="0" err="1">
                <a:solidFill>
                  <a:schemeClr val="tx1">
                    <a:alpha val="80000"/>
                  </a:schemeClr>
                </a:solidFill>
                <a:effectLst/>
                <a:latin typeface="Times New Roman" panose="02020603050405020304" pitchFamily="18" charset="0"/>
                <a:cs typeface="Times New Roman" panose="02020603050405020304" pitchFamily="18" charset="0"/>
              </a:rPr>
              <a:t>phân</a:t>
            </a:r>
            <a:r>
              <a:rPr lang="en-US" sz="1800" b="1"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1" i="0" dirty="0" err="1">
                <a:solidFill>
                  <a:schemeClr val="tx1">
                    <a:alpha val="80000"/>
                  </a:schemeClr>
                </a:solidFill>
                <a:effectLst/>
                <a:latin typeface="Times New Roman" panose="02020603050405020304" pitchFamily="18" charset="0"/>
                <a:cs typeface="Times New Roman" panose="02020603050405020304" pitchFamily="18" charset="0"/>
              </a:rPr>
              <a:t>tích</a:t>
            </a:r>
            <a:r>
              <a:rPr lang="en-US" sz="1800" b="1"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1" i="0" dirty="0" err="1">
                <a:solidFill>
                  <a:schemeClr val="tx1">
                    <a:alpha val="80000"/>
                  </a:schemeClr>
                </a:solidFill>
                <a:effectLst/>
                <a:latin typeface="Times New Roman" panose="02020603050405020304" pitchFamily="18" charset="0"/>
                <a:cs typeface="Times New Roman" panose="02020603050405020304" pitchFamily="18" charset="0"/>
              </a:rPr>
              <a:t>hình</a:t>
            </a:r>
            <a:r>
              <a:rPr lang="en-US" sz="1800" b="1"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1" i="0" dirty="0" err="1">
                <a:solidFill>
                  <a:schemeClr val="tx1">
                    <a:alpha val="80000"/>
                  </a:schemeClr>
                </a:solidFill>
                <a:effectLst/>
                <a:latin typeface="Times New Roman" panose="02020603050405020304" pitchFamily="18" charset="0"/>
                <a:cs typeface="Times New Roman" panose="02020603050405020304" pitchFamily="18" charset="0"/>
              </a:rPr>
              <a:t>ảnh</a:t>
            </a:r>
            <a:r>
              <a:rPr lang="en-US" sz="1800" b="1"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được</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sử</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dụng</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để</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phát</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hiện</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phần</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mềm</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độc</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hại</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a:t>
            </a:r>
            <a:endParaRPr lang="en-US" sz="1800" b="0" i="0" dirty="0">
              <a:solidFill>
                <a:schemeClr val="tx1">
                  <a:alpha val="80000"/>
                </a:schemeClr>
              </a:solidFill>
              <a:effectLst/>
              <a:latin typeface="Times New Roman" panose="02020603050405020304" pitchFamily="18" charset="0"/>
              <a:cs typeface="Times New Roman" panose="02020603050405020304" pitchFamily="18" charset="0"/>
            </a:endParaRPr>
          </a:p>
          <a:p>
            <a:pPr indent="-228600">
              <a:lnSpc>
                <a:spcPct val="90000"/>
              </a:lnSpc>
              <a:buFont typeface="Arial" panose="020B0604020202020204" pitchFamily="34" charset="0"/>
              <a:buChar char="•"/>
            </a:pP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Các</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phương</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pháp</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phân</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tích</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dữ</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liệu</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bán</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tự</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động</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và</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khung</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tự</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học</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được</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đề</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 </a:t>
            </a:r>
            <a:r>
              <a:rPr lang="en-US" sz="1800" b="0" i="0" dirty="0" err="1">
                <a:solidFill>
                  <a:schemeClr val="tx1">
                    <a:alpha val="80000"/>
                  </a:schemeClr>
                </a:solidFill>
                <a:effectLst/>
                <a:latin typeface="Times New Roman" panose="02020603050405020304" pitchFamily="18" charset="0"/>
                <a:cs typeface="Times New Roman" panose="02020603050405020304" pitchFamily="18" charset="0"/>
              </a:rPr>
              <a:t>xuất</a:t>
            </a:r>
            <a:r>
              <a:rPr lang="en-US" sz="1800" b="0" i="0" dirty="0">
                <a:solidFill>
                  <a:schemeClr val="tx1">
                    <a:alpha val="80000"/>
                  </a:schemeClr>
                </a:solidFill>
                <a:effectLst/>
                <a:latin typeface="Times New Roman" panose="02020603050405020304" pitchFamily="18" charset="0"/>
                <a:cs typeface="Times New Roman" panose="02020603050405020304" pitchFamily="18" charset="0"/>
              </a:rPr>
              <a:t>.</a:t>
            </a:r>
            <a:endParaRPr lang="en-US" sz="1800" b="0" i="0" dirty="0">
              <a:solidFill>
                <a:schemeClr val="tx1">
                  <a:alpha val="80000"/>
                </a:schemeClr>
              </a:solidFill>
              <a:effectLst/>
              <a:latin typeface="Times New Roman" panose="02020603050405020304" pitchFamily="18" charset="0"/>
              <a:cs typeface="Times New Roman" panose="02020603050405020304" pitchFamily="18" charset="0"/>
            </a:endParaRPr>
          </a:p>
        </p:txBody>
      </p:sp>
      <p:cxnSp>
        <p:nvCxnSpPr>
          <p:cNvPr id="317" name="Google Shape;317;p36">
            <a:hlinkClick r:id="" action="ppaction://hlinkshowjump?jump=nextslide"/>
          </p:cNvPr>
          <p:cNvCxnSpPr/>
          <p:nvPr/>
        </p:nvCxnSpPr>
        <p:spPr>
          <a:xfrm>
            <a:off x="8630950" y="275125"/>
            <a:ext cx="286800" cy="0"/>
          </a:xfrm>
          <a:prstGeom prst="straightConnector1">
            <a:avLst/>
          </a:prstGeom>
          <a:noFill/>
          <a:ln w="9525" cap="flat" cmpd="sng">
            <a:solidFill>
              <a:schemeClr val="lt2"/>
            </a:solidFill>
            <a:prstDash val="solid"/>
            <a:round/>
            <a:headEnd type="none" w="med" len="med"/>
            <a:tailEnd type="triangle" w="med" len="med"/>
          </a:ln>
        </p:spPr>
      </p:cxnSp>
      <p:cxnSp>
        <p:nvCxnSpPr>
          <p:cNvPr id="318" name="Google Shape;318;p36">
            <a:hlinkClick r:id="" action="ppaction://hlinkshowjump?jump=previousslide"/>
          </p:cNvPr>
          <p:cNvCxnSpPr/>
          <p:nvPr/>
        </p:nvCxnSpPr>
        <p:spPr>
          <a:xfrm rot="10800000">
            <a:off x="211000" y="275125"/>
            <a:ext cx="274200" cy="0"/>
          </a:xfrm>
          <a:prstGeom prst="straightConnector1">
            <a:avLst/>
          </a:prstGeom>
          <a:noFill/>
          <a:ln w="9525" cap="flat" cmpd="sng">
            <a:solidFill>
              <a:schemeClr val="lt2"/>
            </a:solidFill>
            <a:prstDash val="solid"/>
            <a:round/>
            <a:headEnd type="none" w="med" len="med"/>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40"/>
          <p:cNvSpPr txBox="1">
            <a:spLocks noGrp="1"/>
          </p:cNvSpPr>
          <p:nvPr>
            <p:ph type="title"/>
          </p:nvPr>
        </p:nvSpPr>
        <p:spPr>
          <a:xfrm>
            <a:off x="1247140" y="13970"/>
            <a:ext cx="6536690" cy="69405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vi-VN" sz="4000" b="1" dirty="0">
                <a:latin typeface="Times New Roman" panose="02020603050405020304" pitchFamily="18" charset="0"/>
                <a:cs typeface="Times New Roman" panose="02020603050405020304" pitchFamily="18" charset="0"/>
              </a:rPr>
              <a:t>II. </a:t>
            </a:r>
            <a:r>
              <a:rPr lang="vi-VN" sz="4000" b="1" dirty="0">
                <a:latin typeface="Times New Roman" panose="02020603050405020304" pitchFamily="18" charset="0"/>
                <a:cs typeface="Times New Roman" panose="02020603050405020304" pitchFamily="18" charset="0"/>
              </a:rPr>
              <a:t>Phương pháp chính</a:t>
            </a:r>
            <a:endParaRPr sz="4000" b="1" dirty="0">
              <a:latin typeface="Times New Roman" panose="02020603050405020304" pitchFamily="18" charset="0"/>
              <a:cs typeface="Times New Roman" panose="02020603050405020304" pitchFamily="18" charset="0"/>
            </a:endParaRPr>
          </a:p>
        </p:txBody>
      </p:sp>
      <p:cxnSp>
        <p:nvCxnSpPr>
          <p:cNvPr id="369" name="Google Shape;369;p40">
            <a:hlinkClick r:id="" action="ppaction://hlinkshowjump?jump=nextslide"/>
          </p:cNvPr>
          <p:cNvCxnSpPr/>
          <p:nvPr/>
        </p:nvCxnSpPr>
        <p:spPr>
          <a:xfrm>
            <a:off x="8630950" y="275125"/>
            <a:ext cx="286800" cy="0"/>
          </a:xfrm>
          <a:prstGeom prst="straightConnector1">
            <a:avLst/>
          </a:prstGeom>
          <a:noFill/>
          <a:ln w="9525" cap="flat" cmpd="sng">
            <a:solidFill>
              <a:schemeClr val="lt2"/>
            </a:solidFill>
            <a:prstDash val="solid"/>
            <a:round/>
            <a:headEnd type="none" w="med" len="med"/>
            <a:tailEnd type="triangle" w="med" len="med"/>
          </a:ln>
        </p:spPr>
      </p:cxnSp>
      <p:cxnSp>
        <p:nvCxnSpPr>
          <p:cNvPr id="370" name="Google Shape;370;p40">
            <a:hlinkClick r:id="" action="ppaction://hlinkshowjump?jump=previousslide"/>
          </p:cNvPr>
          <p:cNvCxnSpPr/>
          <p:nvPr/>
        </p:nvCxnSpPr>
        <p:spPr>
          <a:xfrm rot="10800000">
            <a:off x="213075" y="275125"/>
            <a:ext cx="286800" cy="0"/>
          </a:xfrm>
          <a:prstGeom prst="straightConnector1">
            <a:avLst/>
          </a:prstGeom>
          <a:noFill/>
          <a:ln w="9525" cap="flat" cmpd="sng">
            <a:solidFill>
              <a:schemeClr val="lt2"/>
            </a:solidFill>
            <a:prstDash val="solid"/>
            <a:round/>
            <a:headEnd type="none" w="med" len="med"/>
            <a:tailEnd type="triangle" w="med" len="med"/>
          </a:ln>
        </p:spPr>
      </p:cxnSp>
      <p:sp>
        <p:nvSpPr>
          <p:cNvPr id="8" name="Google Shape;375;p40"/>
          <p:cNvSpPr/>
          <p:nvPr/>
        </p:nvSpPr>
        <p:spPr>
          <a:xfrm>
            <a:off x="8500280" y="4492262"/>
            <a:ext cx="548139" cy="548366"/>
          </a:xfrm>
          <a:custGeom>
            <a:avLst/>
            <a:gdLst/>
            <a:ahLst/>
            <a:cxnLst/>
            <a:rect l="l" t="t" r="r" b="b"/>
            <a:pathLst>
              <a:path w="10982" h="10986" extrusionOk="0">
                <a:moveTo>
                  <a:pt x="4709" y="1"/>
                </a:moveTo>
                <a:lnTo>
                  <a:pt x="4709" y="3603"/>
                </a:lnTo>
                <a:lnTo>
                  <a:pt x="2163" y="1056"/>
                </a:lnTo>
                <a:lnTo>
                  <a:pt x="1054" y="2163"/>
                </a:lnTo>
                <a:lnTo>
                  <a:pt x="3599" y="4709"/>
                </a:lnTo>
                <a:lnTo>
                  <a:pt x="1" y="4709"/>
                </a:lnTo>
                <a:lnTo>
                  <a:pt x="1" y="6277"/>
                </a:lnTo>
                <a:lnTo>
                  <a:pt x="3599" y="6277"/>
                </a:lnTo>
                <a:lnTo>
                  <a:pt x="1054" y="8824"/>
                </a:lnTo>
                <a:lnTo>
                  <a:pt x="2163" y="9930"/>
                </a:lnTo>
                <a:lnTo>
                  <a:pt x="4709" y="7383"/>
                </a:lnTo>
                <a:lnTo>
                  <a:pt x="4709" y="10986"/>
                </a:lnTo>
                <a:lnTo>
                  <a:pt x="6273" y="10986"/>
                </a:lnTo>
                <a:lnTo>
                  <a:pt x="6273" y="7383"/>
                </a:lnTo>
                <a:lnTo>
                  <a:pt x="8819" y="9930"/>
                </a:lnTo>
                <a:lnTo>
                  <a:pt x="9930" y="8824"/>
                </a:lnTo>
                <a:lnTo>
                  <a:pt x="7383" y="6277"/>
                </a:lnTo>
                <a:lnTo>
                  <a:pt x="10981" y="6277"/>
                </a:lnTo>
                <a:lnTo>
                  <a:pt x="10981" y="4709"/>
                </a:lnTo>
                <a:lnTo>
                  <a:pt x="7383" y="4709"/>
                </a:lnTo>
                <a:lnTo>
                  <a:pt x="9930" y="2163"/>
                </a:lnTo>
                <a:lnTo>
                  <a:pt x="8819" y="1056"/>
                </a:lnTo>
                <a:lnTo>
                  <a:pt x="6273" y="3601"/>
                </a:lnTo>
                <a:lnTo>
                  <a:pt x="6273"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375;p40"/>
          <p:cNvSpPr/>
          <p:nvPr/>
        </p:nvSpPr>
        <p:spPr>
          <a:xfrm>
            <a:off x="51394" y="4492262"/>
            <a:ext cx="548139" cy="548366"/>
          </a:xfrm>
          <a:custGeom>
            <a:avLst/>
            <a:gdLst/>
            <a:ahLst/>
            <a:cxnLst/>
            <a:rect l="l" t="t" r="r" b="b"/>
            <a:pathLst>
              <a:path w="10982" h="10986" extrusionOk="0">
                <a:moveTo>
                  <a:pt x="4709" y="1"/>
                </a:moveTo>
                <a:lnTo>
                  <a:pt x="4709" y="3603"/>
                </a:lnTo>
                <a:lnTo>
                  <a:pt x="2163" y="1056"/>
                </a:lnTo>
                <a:lnTo>
                  <a:pt x="1054" y="2163"/>
                </a:lnTo>
                <a:lnTo>
                  <a:pt x="3599" y="4709"/>
                </a:lnTo>
                <a:lnTo>
                  <a:pt x="1" y="4709"/>
                </a:lnTo>
                <a:lnTo>
                  <a:pt x="1" y="6277"/>
                </a:lnTo>
                <a:lnTo>
                  <a:pt x="3599" y="6277"/>
                </a:lnTo>
                <a:lnTo>
                  <a:pt x="1054" y="8824"/>
                </a:lnTo>
                <a:lnTo>
                  <a:pt x="2163" y="9930"/>
                </a:lnTo>
                <a:lnTo>
                  <a:pt x="4709" y="7383"/>
                </a:lnTo>
                <a:lnTo>
                  <a:pt x="4709" y="10986"/>
                </a:lnTo>
                <a:lnTo>
                  <a:pt x="6273" y="10986"/>
                </a:lnTo>
                <a:lnTo>
                  <a:pt x="6273" y="7383"/>
                </a:lnTo>
                <a:lnTo>
                  <a:pt x="8819" y="9930"/>
                </a:lnTo>
                <a:lnTo>
                  <a:pt x="9930" y="8824"/>
                </a:lnTo>
                <a:lnTo>
                  <a:pt x="7383" y="6277"/>
                </a:lnTo>
                <a:lnTo>
                  <a:pt x="10981" y="6277"/>
                </a:lnTo>
                <a:lnTo>
                  <a:pt x="10981" y="4709"/>
                </a:lnTo>
                <a:lnTo>
                  <a:pt x="7383" y="4709"/>
                </a:lnTo>
                <a:lnTo>
                  <a:pt x="9930" y="2163"/>
                </a:lnTo>
                <a:lnTo>
                  <a:pt x="8819" y="1056"/>
                </a:lnTo>
                <a:lnTo>
                  <a:pt x="6273" y="3601"/>
                </a:lnTo>
                <a:lnTo>
                  <a:pt x="6273"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6" name="Picture 5"/>
          <p:cNvPicPr>
            <a:picLocks noChangeAspect="1"/>
          </p:cNvPicPr>
          <p:nvPr/>
        </p:nvPicPr>
        <p:blipFill>
          <a:blip r:embed="rId1"/>
          <a:stretch>
            <a:fillRect/>
          </a:stretch>
        </p:blipFill>
        <p:spPr>
          <a:xfrm>
            <a:off x="546100" y="708025"/>
            <a:ext cx="8051800" cy="4133850"/>
          </a:xfrm>
          <a:prstGeom prst="rect">
            <a:avLst/>
          </a:prstGeom>
        </p:spPr>
      </p:pic>
      <p:sp>
        <p:nvSpPr>
          <p:cNvPr id="2" name="Text Box 1"/>
          <p:cNvSpPr txBox="1"/>
          <p:nvPr/>
        </p:nvSpPr>
        <p:spPr>
          <a:xfrm>
            <a:off x="3495040" y="4733925"/>
            <a:ext cx="3117850" cy="337185"/>
          </a:xfrm>
          <a:prstGeom prst="rect">
            <a:avLst/>
          </a:prstGeom>
          <a:noFill/>
        </p:spPr>
        <p:txBody>
          <a:bodyPr wrap="none" rtlCol="0">
            <a:spAutoFit/>
          </a:bodyPr>
          <a:p>
            <a:r>
              <a:rPr lang="en-US" sz="1600" i="1">
                <a:latin typeface="Times New Roman" panose="02020603050405020304" pitchFamily="18" charset="0"/>
                <a:cs typeface="Times New Roman" panose="02020603050405020304" pitchFamily="18" charset="0"/>
              </a:rPr>
              <a:t>Hình 6: mô hình để xuất của tác giả</a:t>
            </a:r>
            <a:endParaRPr lang="en-US" sz="1600" i="1">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62"/>
        <p:cNvGrpSpPr/>
        <p:nvPr/>
      </p:nvGrpSpPr>
      <p:grpSpPr>
        <a:xfrm>
          <a:off x="0" y="0"/>
          <a:ext cx="0" cy="0"/>
          <a:chOff x="0" y="0"/>
          <a:chExt cx="0" cy="0"/>
        </a:xfrm>
      </p:grpSpPr>
      <p:sp useBgFill="1">
        <p:nvSpPr>
          <p:cNvPr id="476" name="Rectangle 475"/>
          <p:cNvSpPr>
            <a:spLocks noGrp="1" noRot="1" noChangeAspect="1" noMove="1" noResize="1" noEditPoints="1" noAdjustHandles="1" noChangeArrowheads="1" noChangeShapeType="1" noTextEdit="1"/>
          </p:cNvSpPr>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3" name="Google Shape;463;p44"/>
          <p:cNvSpPr txBox="1">
            <a:spLocks noGrp="1"/>
          </p:cNvSpPr>
          <p:nvPr>
            <p:ph type="title"/>
          </p:nvPr>
        </p:nvSpPr>
        <p:spPr>
          <a:xfrm>
            <a:off x="628650" y="273843"/>
            <a:ext cx="4564851" cy="1355479"/>
          </a:xfrm>
          <a:prstGeom prst="rect">
            <a:avLst/>
          </a:prstGeom>
        </p:spPr>
        <p:txBody>
          <a:bodyPr spcFirstLastPara="1" vert="horz" lIns="91440" tIns="45720" rIns="91440" bIns="45720" rtlCol="0" anchor="ctr" anchorCtr="0">
            <a:normAutofit/>
          </a:bodyPr>
          <a:lstStyle/>
          <a:p>
            <a:pPr marL="0" lvl="0" indent="0">
              <a:lnSpc>
                <a:spcPct val="90000"/>
              </a:lnSpc>
              <a:spcAft>
                <a:spcPts val="0"/>
              </a:spcAft>
            </a:pPr>
            <a:r>
              <a:rPr lang="en-US" sz="3700" b="1" dirty="0" err="1">
                <a:solidFill>
                  <a:schemeClr val="tx1"/>
                </a:solidFill>
                <a:latin typeface="Times New Roman" panose="02020603050405020304" pitchFamily="18" charset="0"/>
                <a:cs typeface="Times New Roman" panose="02020603050405020304" pitchFamily="18" charset="0"/>
              </a:rPr>
              <a:t>Đề</a:t>
            </a:r>
            <a:r>
              <a:rPr lang="en-US" sz="3700" b="1" dirty="0">
                <a:solidFill>
                  <a:schemeClr val="tx1"/>
                </a:solidFill>
                <a:latin typeface="Times New Roman" panose="02020603050405020304" pitchFamily="18" charset="0"/>
                <a:cs typeface="Times New Roman" panose="02020603050405020304" pitchFamily="18" charset="0"/>
              </a:rPr>
              <a:t> </a:t>
            </a:r>
            <a:r>
              <a:rPr lang="en-US" sz="3700" b="1" dirty="0" err="1">
                <a:solidFill>
                  <a:schemeClr val="tx1"/>
                </a:solidFill>
                <a:latin typeface="Times New Roman" panose="02020603050405020304" pitchFamily="18" charset="0"/>
                <a:cs typeface="Times New Roman" panose="02020603050405020304" pitchFamily="18" charset="0"/>
              </a:rPr>
              <a:t>xuất</a:t>
            </a:r>
            <a:r>
              <a:rPr lang="en-US" sz="3700" b="1" dirty="0">
                <a:solidFill>
                  <a:schemeClr val="tx1"/>
                </a:solidFill>
                <a:latin typeface="Times New Roman" panose="02020603050405020304" pitchFamily="18" charset="0"/>
                <a:cs typeface="Times New Roman" panose="02020603050405020304" pitchFamily="18" charset="0"/>
              </a:rPr>
              <a:t> </a:t>
            </a:r>
            <a:r>
              <a:rPr lang="en-US" sz="3700" b="1" dirty="0" err="1">
                <a:solidFill>
                  <a:schemeClr val="tx1"/>
                </a:solidFill>
                <a:latin typeface="Times New Roman" panose="02020603050405020304" pitchFamily="18" charset="0"/>
                <a:cs typeface="Times New Roman" panose="02020603050405020304" pitchFamily="18" charset="0"/>
              </a:rPr>
              <a:t>mô</a:t>
            </a:r>
            <a:r>
              <a:rPr lang="en-US" sz="3700" b="1" dirty="0">
                <a:solidFill>
                  <a:schemeClr val="tx1"/>
                </a:solidFill>
                <a:latin typeface="Times New Roman" panose="02020603050405020304" pitchFamily="18" charset="0"/>
                <a:cs typeface="Times New Roman" panose="02020603050405020304" pitchFamily="18" charset="0"/>
              </a:rPr>
              <a:t> </a:t>
            </a:r>
            <a:r>
              <a:rPr lang="en-US" sz="3700" b="1" dirty="0" err="1">
                <a:solidFill>
                  <a:schemeClr val="tx1"/>
                </a:solidFill>
                <a:latin typeface="Times New Roman" panose="02020603050405020304" pitchFamily="18" charset="0"/>
                <a:cs typeface="Times New Roman" panose="02020603050405020304" pitchFamily="18" charset="0"/>
              </a:rPr>
              <a:t>hình</a:t>
            </a:r>
            <a:r>
              <a:rPr lang="en-US" sz="3700" b="1" dirty="0">
                <a:solidFill>
                  <a:schemeClr val="tx1"/>
                </a:solidFill>
                <a:latin typeface="Times New Roman" panose="02020603050405020304" pitchFamily="18" charset="0"/>
                <a:cs typeface="Times New Roman" panose="02020603050405020304" pitchFamily="18" charset="0"/>
              </a:rPr>
              <a:t> </a:t>
            </a:r>
            <a:r>
              <a:rPr lang="en-US" sz="3700" b="1" dirty="0" err="1">
                <a:solidFill>
                  <a:schemeClr val="tx1"/>
                </a:solidFill>
                <a:latin typeface="Times New Roman" panose="02020603050405020304" pitchFamily="18" charset="0"/>
                <a:cs typeface="Times New Roman" panose="02020603050405020304" pitchFamily="18" charset="0"/>
              </a:rPr>
              <a:t>lai</a:t>
            </a:r>
            <a:r>
              <a:rPr lang="en-US" sz="3700" b="1" dirty="0">
                <a:solidFill>
                  <a:schemeClr val="tx1"/>
                </a:solidFill>
                <a:latin typeface="Times New Roman" panose="02020603050405020304" pitchFamily="18" charset="0"/>
                <a:cs typeface="Times New Roman" panose="02020603050405020304" pitchFamily="18" charset="0"/>
              </a:rPr>
              <a:t> (hybrid)</a:t>
            </a:r>
            <a:endParaRPr lang="en-US" sz="3700" b="1" dirty="0">
              <a:solidFill>
                <a:schemeClr val="tx1"/>
              </a:solidFill>
              <a:latin typeface="Times New Roman" panose="02020603050405020304" pitchFamily="18" charset="0"/>
              <a:cs typeface="Times New Roman" panose="02020603050405020304" pitchFamily="18" charset="0"/>
            </a:endParaRPr>
          </a:p>
        </p:txBody>
      </p:sp>
      <p:sp>
        <p:nvSpPr>
          <p:cNvPr id="470" name="Google Shape;470;p44"/>
          <p:cNvSpPr txBox="1">
            <a:spLocks noGrp="1"/>
          </p:cNvSpPr>
          <p:nvPr>
            <p:ph type="subTitle" idx="4"/>
          </p:nvPr>
        </p:nvSpPr>
        <p:spPr>
          <a:xfrm>
            <a:off x="628650" y="1758361"/>
            <a:ext cx="4564851" cy="2882750"/>
          </a:xfrm>
          <a:prstGeom prst="rect">
            <a:avLst/>
          </a:prstGeom>
        </p:spPr>
        <p:txBody>
          <a:bodyPr spcFirstLastPara="1" vert="horz" lIns="91440" tIns="45720" rIns="91440" bIns="45720" rtlCol="0" anchorCtr="0">
            <a:normAutofit lnSpcReduction="10000"/>
          </a:bodyPr>
          <a:lstStyle/>
          <a:p>
            <a:pPr marL="0" lvl="0" indent="-228600">
              <a:lnSpc>
                <a:spcPct val="90000"/>
              </a:lnSpc>
              <a:spcBef>
                <a:spcPts val="0"/>
              </a:spcBef>
              <a:spcAft>
                <a:spcPts val="600"/>
              </a:spcAft>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Chuyển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đổi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tệp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phân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mềm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độc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thành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biểu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diễn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ảnh</a:t>
            </a:r>
            <a:r>
              <a:rPr lang="en-US" sz="2000" dirty="0">
                <a:latin typeface="Times New Roman" panose="02020603050405020304" pitchFamily="18" charset="0"/>
                <a:cs typeface="Times New Roman" panose="02020603050405020304" pitchFamily="18" charset="0"/>
              </a:rPr>
              <a:t> thang </a:t>
            </a:r>
            <a:r>
              <a:rPr lang="en-US" sz="2000" dirty="0" err="1">
                <a:latin typeface="Times New Roman" panose="02020603050405020304" pitchFamily="18" charset="0"/>
                <a:cs typeface="Times New Roman" panose="02020603050405020304" pitchFamily="18" charset="0"/>
              </a:rPr>
              <a:t>độ</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xám</a:t>
            </a:r>
            <a:endParaRPr lang="vi-VN" sz="2000" dirty="0">
              <a:latin typeface="Times New Roman" panose="02020603050405020304" pitchFamily="18" charset="0"/>
              <a:cs typeface="Times New Roman" panose="02020603050405020304" pitchFamily="18" charset="0"/>
            </a:endParaRPr>
          </a:p>
          <a:p>
            <a:pPr marL="0" lvl="0" indent="-228600">
              <a:lnSpc>
                <a:spcPct val="90000"/>
              </a:lnSpc>
              <a:spcBef>
                <a:spcPts val="0"/>
              </a:spcBef>
              <a:spcAft>
                <a:spcPts val="600"/>
              </a:spcAf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0" indent="-228600">
              <a:lnSpc>
                <a:spcPct val="90000"/>
              </a:lnSpc>
              <a:spcBef>
                <a:spcPts val="0"/>
              </a:spcBef>
              <a:spcAft>
                <a:spcPts val="600"/>
              </a:spcAft>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Xây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dựng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mô</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học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máy truyền thống</a:t>
            </a:r>
            <a:endParaRPr lang="vi-VN" sz="2000" dirty="0">
              <a:latin typeface="Times New Roman" panose="02020603050405020304" pitchFamily="18" charset="0"/>
              <a:cs typeface="Times New Roman" panose="02020603050405020304" pitchFamily="18" charset="0"/>
            </a:endParaRPr>
          </a:p>
          <a:p>
            <a:pPr marL="0" indent="0">
              <a:lnSpc>
                <a:spcPct val="90000"/>
              </a:lnSpc>
              <a:spcBef>
                <a:spcPts val="0"/>
              </a:spcBef>
              <a:spcAft>
                <a:spcPts val="600"/>
              </a:spcAft>
              <a:buNone/>
            </a:pPr>
            <a:endParaRPr lang="en-US" sz="2000" dirty="0">
              <a:latin typeface="Times New Roman" panose="02020603050405020304" pitchFamily="18" charset="0"/>
              <a:cs typeface="Times New Roman" panose="02020603050405020304" pitchFamily="18" charset="0"/>
            </a:endParaRPr>
          </a:p>
          <a:p>
            <a:pPr marL="0" indent="-228600">
              <a:lnSpc>
                <a:spcPct val="90000"/>
              </a:lnSpc>
              <a:spcBef>
                <a:spcPts val="0"/>
              </a:spcBef>
              <a:spcAft>
                <a:spcPts val="600"/>
              </a:spcAft>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Áp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dụng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mô</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học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sâu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việc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phát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hiện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mềm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độc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hại</a:t>
            </a:r>
            <a:endParaRPr lang="en-US" sz="2000" dirty="0">
              <a:latin typeface="Times New Roman" panose="02020603050405020304" pitchFamily="18" charset="0"/>
              <a:cs typeface="Times New Roman" panose="02020603050405020304" pitchFamily="18" charset="0"/>
            </a:endParaRPr>
          </a:p>
          <a:p>
            <a:pPr marL="0" indent="-228600">
              <a:lnSpc>
                <a:spcPct val="90000"/>
              </a:lnSpc>
              <a:spcBef>
                <a:spcPts val="0"/>
              </a:spcBef>
              <a:spcAft>
                <a:spcPts val="600"/>
              </a:spcAf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0" lvl="0" indent="-228600">
              <a:lnSpc>
                <a:spcPct val="90000"/>
              </a:lnSpc>
              <a:spcBef>
                <a:spcPts val="0"/>
              </a:spcBef>
              <a:spcAft>
                <a:spcPts val="600"/>
              </a:spcAf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pic>
        <p:nvPicPr>
          <p:cNvPr id="475" name="Picture 471"/>
          <p:cNvPicPr>
            <a:picLocks noChangeAspect="1"/>
          </p:cNvPicPr>
          <p:nvPr/>
        </p:nvPicPr>
        <p:blipFill rotWithShape="1">
          <a:blip r:embed="rId1"/>
          <a:srcRect l="28998" r="1443" b="-3"/>
          <a:stretch>
            <a:fillRect/>
          </a:stretch>
        </p:blipFill>
        <p:spPr>
          <a:xfrm>
            <a:off x="5195787" y="10"/>
            <a:ext cx="3948213" cy="51434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0" y="120898"/>
            <a:ext cx="8182230" cy="937045"/>
          </a:xfrm>
        </p:spPr>
        <p:txBody>
          <a:bodyPr vert="horz" lIns="91440" tIns="45720" rIns="91440" bIns="45720" rtlCol="0" anchor="ctr">
            <a:normAutofit/>
          </a:bodyPr>
          <a:lstStyle/>
          <a:p>
            <a:pPr algn="ctr">
              <a:lnSpc>
                <a:spcPct val="90000"/>
              </a:lnSpc>
            </a:pPr>
            <a:r>
              <a:rPr lang="en-US" sz="2000" b="1" kern="1200" dirty="0" err="1">
                <a:solidFill>
                  <a:schemeClr val="tx1"/>
                </a:solidFill>
                <a:latin typeface="Times New Roman" panose="02020603050405020304" pitchFamily="18" charset="0"/>
                <a:ea typeface="+mj-ea"/>
                <a:cs typeface="Times New Roman" panose="02020603050405020304" pitchFamily="18" charset="0"/>
              </a:rPr>
              <a:t>Chuyển</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đổi</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các</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tệp</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nhị</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phân</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của</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phần</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mềm</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độc</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hại</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thành</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biểu</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diễn</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hình</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ảnh</a:t>
            </a:r>
            <a:r>
              <a:rPr lang="en-US" sz="2000" b="1" kern="1200" dirty="0">
                <a:solidFill>
                  <a:schemeClr val="tx1"/>
                </a:solidFill>
                <a:latin typeface="Times New Roman" panose="02020603050405020304" pitchFamily="18" charset="0"/>
                <a:ea typeface="+mj-ea"/>
                <a:cs typeface="Times New Roman" panose="02020603050405020304" pitchFamily="18" charset="0"/>
              </a:rPr>
              <a:t> thang </a:t>
            </a:r>
            <a:r>
              <a:rPr lang="en-US" sz="2000" b="1" kern="1200" dirty="0" err="1">
                <a:solidFill>
                  <a:schemeClr val="tx1"/>
                </a:solidFill>
                <a:latin typeface="Times New Roman" panose="02020603050405020304" pitchFamily="18" charset="0"/>
                <a:ea typeface="+mj-ea"/>
                <a:cs typeface="Times New Roman" panose="02020603050405020304" pitchFamily="18" charset="0"/>
              </a:rPr>
              <a:t>độ</a:t>
            </a:r>
            <a:r>
              <a:rPr lang="en-US" sz="2000" b="1" kern="1200" dirty="0">
                <a:solidFill>
                  <a:schemeClr val="tx1"/>
                </a:solidFill>
                <a:latin typeface="Times New Roman" panose="02020603050405020304" pitchFamily="18" charset="0"/>
                <a:ea typeface="+mj-ea"/>
                <a:cs typeface="Times New Roman" panose="02020603050405020304" pitchFamily="18" charset="0"/>
              </a:rPr>
              <a:t> </a:t>
            </a:r>
            <a:r>
              <a:rPr lang="en-US" sz="2000" b="1" kern="1200" dirty="0" err="1">
                <a:solidFill>
                  <a:schemeClr val="tx1"/>
                </a:solidFill>
                <a:latin typeface="Times New Roman" panose="02020603050405020304" pitchFamily="18" charset="0"/>
                <a:ea typeface="+mj-ea"/>
                <a:cs typeface="Times New Roman" panose="02020603050405020304" pitchFamily="18" charset="0"/>
              </a:rPr>
              <a:t>xám</a:t>
            </a:r>
            <a:br>
              <a:rPr lang="en-US" sz="2000" b="1" kern="1200" dirty="0">
                <a:solidFill>
                  <a:schemeClr val="tx1"/>
                </a:solidFill>
                <a:latin typeface="Times New Roman" panose="02020603050405020304" pitchFamily="18" charset="0"/>
                <a:ea typeface="+mj-ea"/>
                <a:cs typeface="Times New Roman" panose="02020603050405020304" pitchFamily="18" charset="0"/>
              </a:rPr>
            </a:br>
            <a:endParaRPr lang="en-US" sz="2000" b="1" kern="1200" dirty="0">
              <a:solidFill>
                <a:schemeClr val="tx1"/>
              </a:solidFill>
              <a:latin typeface="Times New Roman" panose="02020603050405020304" pitchFamily="18" charset="0"/>
              <a:ea typeface="+mj-ea"/>
              <a:cs typeface="Times New Roman" panose="02020603050405020304" pitchFamily="18" charset="0"/>
            </a:endParaRPr>
          </a:p>
        </p:txBody>
      </p:sp>
      <p:sp>
        <p:nvSpPr>
          <p:cNvPr id="11" name="sketch line"/>
          <p:cNvSpPr>
            <a:spLocks noGrp="1" noRot="1" noChangeAspect="1" noMove="1" noResize="1" noEditPoints="1" noAdjustHandles="1" noChangeArrowheads="1" noChangeShapeType="1" noTextEdit="1"/>
          </p:cNvSpPr>
          <p:nvPr/>
        </p:nvSpPr>
        <p:spPr>
          <a:xfrm>
            <a:off x="2855776" y="1300090"/>
            <a:ext cx="3429000" cy="13716"/>
          </a:xfrm>
          <a:custGeom>
            <a:avLst/>
            <a:gdLst>
              <a:gd name="connsiteX0" fmla="*/ 0 w 3429000"/>
              <a:gd name="connsiteY0" fmla="*/ 0 h 13716"/>
              <a:gd name="connsiteX1" fmla="*/ 685800 w 3429000"/>
              <a:gd name="connsiteY1" fmla="*/ 0 h 13716"/>
              <a:gd name="connsiteX2" fmla="*/ 1371600 w 3429000"/>
              <a:gd name="connsiteY2" fmla="*/ 0 h 13716"/>
              <a:gd name="connsiteX3" fmla="*/ 2057400 w 3429000"/>
              <a:gd name="connsiteY3" fmla="*/ 0 h 13716"/>
              <a:gd name="connsiteX4" fmla="*/ 2674620 w 3429000"/>
              <a:gd name="connsiteY4" fmla="*/ 0 h 13716"/>
              <a:gd name="connsiteX5" fmla="*/ 3429000 w 3429000"/>
              <a:gd name="connsiteY5" fmla="*/ 0 h 13716"/>
              <a:gd name="connsiteX6" fmla="*/ 3429000 w 3429000"/>
              <a:gd name="connsiteY6" fmla="*/ 13716 h 13716"/>
              <a:gd name="connsiteX7" fmla="*/ 2811780 w 3429000"/>
              <a:gd name="connsiteY7" fmla="*/ 13716 h 13716"/>
              <a:gd name="connsiteX8" fmla="*/ 2228850 w 3429000"/>
              <a:gd name="connsiteY8" fmla="*/ 13716 h 13716"/>
              <a:gd name="connsiteX9" fmla="*/ 1543050 w 3429000"/>
              <a:gd name="connsiteY9" fmla="*/ 13716 h 13716"/>
              <a:gd name="connsiteX10" fmla="*/ 925830 w 3429000"/>
              <a:gd name="connsiteY10" fmla="*/ 13716 h 13716"/>
              <a:gd name="connsiteX11" fmla="*/ 0 w 3429000"/>
              <a:gd name="connsiteY11" fmla="*/ 13716 h 13716"/>
              <a:gd name="connsiteX12" fmla="*/ 0 w 3429000"/>
              <a:gd name="connsiteY12" fmla="*/ 0 h 13716"/>
              <a:gd name="connsiteX0-1" fmla="*/ 0 w 3429000"/>
              <a:gd name="connsiteY0-2" fmla="*/ 0 h 13716"/>
              <a:gd name="connsiteX1-3" fmla="*/ 617220 w 3429000"/>
              <a:gd name="connsiteY1-4" fmla="*/ 0 h 13716"/>
              <a:gd name="connsiteX2-5" fmla="*/ 1200150 w 3429000"/>
              <a:gd name="connsiteY2-6" fmla="*/ 0 h 13716"/>
              <a:gd name="connsiteX3-7" fmla="*/ 1817370 w 3429000"/>
              <a:gd name="connsiteY3-8" fmla="*/ 0 h 13716"/>
              <a:gd name="connsiteX4-9" fmla="*/ 2503170 w 3429000"/>
              <a:gd name="connsiteY4-10" fmla="*/ 0 h 13716"/>
              <a:gd name="connsiteX5-11" fmla="*/ 3429000 w 3429000"/>
              <a:gd name="connsiteY5-12" fmla="*/ 0 h 13716"/>
              <a:gd name="connsiteX6-13" fmla="*/ 3429000 w 3429000"/>
              <a:gd name="connsiteY6-14" fmla="*/ 13716 h 13716"/>
              <a:gd name="connsiteX7-15" fmla="*/ 2743200 w 3429000"/>
              <a:gd name="connsiteY7-16" fmla="*/ 13716 h 13716"/>
              <a:gd name="connsiteX8-17" fmla="*/ 1988820 w 3429000"/>
              <a:gd name="connsiteY8-18" fmla="*/ 13716 h 13716"/>
              <a:gd name="connsiteX9-19" fmla="*/ 1405890 w 3429000"/>
              <a:gd name="connsiteY9-20" fmla="*/ 13716 h 13716"/>
              <a:gd name="connsiteX10-21" fmla="*/ 651510 w 3429000"/>
              <a:gd name="connsiteY10-22" fmla="*/ 13716 h 13716"/>
              <a:gd name="connsiteX11-23" fmla="*/ 0 w 3429000"/>
              <a:gd name="connsiteY11-24" fmla="*/ 13716 h 13716"/>
              <a:gd name="connsiteX12-25" fmla="*/ 0 w 3429000"/>
              <a:gd name="connsiteY12-26" fmla="*/ 0 h 1371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Lst>
            <a:rect l="l" t="t" r="r" b="b"/>
            <a:pathLst>
              <a:path w="3429000" h="13716" fill="none" extrusionOk="0">
                <a:moveTo>
                  <a:pt x="0" y="0"/>
                </a:moveTo>
                <a:cubicBezTo>
                  <a:pt x="207705" y="23860"/>
                  <a:pt x="509323" y="68036"/>
                  <a:pt x="685800" y="0"/>
                </a:cubicBezTo>
                <a:cubicBezTo>
                  <a:pt x="881422" y="-43910"/>
                  <a:pt x="1129204" y="-58858"/>
                  <a:pt x="1371600" y="0"/>
                </a:cubicBezTo>
                <a:cubicBezTo>
                  <a:pt x="1611115" y="-12848"/>
                  <a:pt x="1887211" y="-6418"/>
                  <a:pt x="2057400" y="0"/>
                </a:cubicBezTo>
                <a:cubicBezTo>
                  <a:pt x="2233905" y="-53439"/>
                  <a:pt x="2400311" y="-9735"/>
                  <a:pt x="2674620" y="0"/>
                </a:cubicBezTo>
                <a:cubicBezTo>
                  <a:pt x="2899369" y="50175"/>
                  <a:pt x="3197952" y="-27603"/>
                  <a:pt x="3429000" y="0"/>
                </a:cubicBezTo>
                <a:cubicBezTo>
                  <a:pt x="3428978" y="4238"/>
                  <a:pt x="3429362" y="9645"/>
                  <a:pt x="3429000" y="13716"/>
                </a:cubicBezTo>
                <a:cubicBezTo>
                  <a:pt x="3212354" y="24300"/>
                  <a:pt x="3083619" y="-5408"/>
                  <a:pt x="2811780" y="13716"/>
                </a:cubicBezTo>
                <a:cubicBezTo>
                  <a:pt x="2533576" y="20486"/>
                  <a:pt x="2477440" y="15959"/>
                  <a:pt x="2228850" y="13716"/>
                </a:cubicBezTo>
                <a:cubicBezTo>
                  <a:pt x="2003657" y="-6415"/>
                  <a:pt x="1810789" y="13722"/>
                  <a:pt x="1543050" y="13716"/>
                </a:cubicBezTo>
                <a:cubicBezTo>
                  <a:pt x="1286635" y="-25734"/>
                  <a:pt x="1189418" y="17718"/>
                  <a:pt x="925830" y="13716"/>
                </a:cubicBezTo>
                <a:cubicBezTo>
                  <a:pt x="678389" y="-6959"/>
                  <a:pt x="367033" y="38662"/>
                  <a:pt x="0" y="13716"/>
                </a:cubicBezTo>
                <a:cubicBezTo>
                  <a:pt x="-950" y="8514"/>
                  <a:pt x="-119" y="3449"/>
                  <a:pt x="0" y="0"/>
                </a:cubicBezTo>
                <a:close/>
              </a:path>
              <a:path w="3429000" h="13716" stroke="0" extrusionOk="0">
                <a:moveTo>
                  <a:pt x="0" y="0"/>
                </a:moveTo>
                <a:cubicBezTo>
                  <a:pt x="169914" y="-16656"/>
                  <a:pt x="469790" y="-24030"/>
                  <a:pt x="617220" y="0"/>
                </a:cubicBezTo>
                <a:cubicBezTo>
                  <a:pt x="786601" y="24467"/>
                  <a:pt x="1085311" y="15192"/>
                  <a:pt x="1200150" y="0"/>
                </a:cubicBezTo>
                <a:cubicBezTo>
                  <a:pt x="1340195" y="-5060"/>
                  <a:pt x="1552999" y="41254"/>
                  <a:pt x="1817370" y="0"/>
                </a:cubicBezTo>
                <a:cubicBezTo>
                  <a:pt x="2086739" y="-377"/>
                  <a:pt x="2228603" y="31972"/>
                  <a:pt x="2503170" y="0"/>
                </a:cubicBezTo>
                <a:cubicBezTo>
                  <a:pt x="2794334" y="-14173"/>
                  <a:pt x="3002837" y="-13310"/>
                  <a:pt x="3429000" y="0"/>
                </a:cubicBezTo>
                <a:cubicBezTo>
                  <a:pt x="3428219" y="5403"/>
                  <a:pt x="3428159" y="9705"/>
                  <a:pt x="3429000" y="13716"/>
                </a:cubicBezTo>
                <a:cubicBezTo>
                  <a:pt x="3101445" y="-8012"/>
                  <a:pt x="2879434" y="29451"/>
                  <a:pt x="2743200" y="13716"/>
                </a:cubicBezTo>
                <a:cubicBezTo>
                  <a:pt x="2609544" y="9343"/>
                  <a:pt x="2334178" y="44077"/>
                  <a:pt x="1988820" y="13716"/>
                </a:cubicBezTo>
                <a:cubicBezTo>
                  <a:pt x="1620382" y="13563"/>
                  <a:pt x="1588099" y="-7567"/>
                  <a:pt x="1405890" y="13716"/>
                </a:cubicBezTo>
                <a:cubicBezTo>
                  <a:pt x="1266239" y="23975"/>
                  <a:pt x="867500" y="10636"/>
                  <a:pt x="651510" y="13716"/>
                </a:cubicBezTo>
                <a:cubicBezTo>
                  <a:pt x="445459" y="35533"/>
                  <a:pt x="119818" y="-28316"/>
                  <a:pt x="0" y="13716"/>
                </a:cubicBezTo>
                <a:cubicBezTo>
                  <a:pt x="242" y="7496"/>
                  <a:pt x="776" y="5947"/>
                  <a:pt x="0" y="0"/>
                </a:cubicBezTo>
                <a:close/>
              </a:path>
              <a:path w="3429000" h="13716" fill="none" stroke="0" extrusionOk="0">
                <a:moveTo>
                  <a:pt x="0" y="0"/>
                </a:moveTo>
                <a:cubicBezTo>
                  <a:pt x="199661" y="29771"/>
                  <a:pt x="488726" y="20925"/>
                  <a:pt x="685800" y="0"/>
                </a:cubicBezTo>
                <a:cubicBezTo>
                  <a:pt x="835372" y="-29710"/>
                  <a:pt x="1088413" y="6369"/>
                  <a:pt x="1371600" y="0"/>
                </a:cubicBezTo>
                <a:cubicBezTo>
                  <a:pt x="1631865" y="6637"/>
                  <a:pt x="1839907" y="52251"/>
                  <a:pt x="2057400" y="0"/>
                </a:cubicBezTo>
                <a:cubicBezTo>
                  <a:pt x="2266442" y="-8132"/>
                  <a:pt x="2461070" y="-4034"/>
                  <a:pt x="2674620" y="0"/>
                </a:cubicBezTo>
                <a:cubicBezTo>
                  <a:pt x="2940120" y="30498"/>
                  <a:pt x="3202681" y="-54357"/>
                  <a:pt x="3429000" y="0"/>
                </a:cubicBezTo>
                <a:cubicBezTo>
                  <a:pt x="3429104" y="3768"/>
                  <a:pt x="3429110" y="10153"/>
                  <a:pt x="3429000" y="13716"/>
                </a:cubicBezTo>
                <a:cubicBezTo>
                  <a:pt x="3250522" y="51451"/>
                  <a:pt x="3056248" y="-6129"/>
                  <a:pt x="2811780" y="13716"/>
                </a:cubicBezTo>
                <a:cubicBezTo>
                  <a:pt x="2534418" y="21986"/>
                  <a:pt x="2483107" y="15318"/>
                  <a:pt x="2228850" y="13716"/>
                </a:cubicBezTo>
                <a:cubicBezTo>
                  <a:pt x="1996093" y="-24934"/>
                  <a:pt x="1790611" y="30524"/>
                  <a:pt x="1543050" y="13716"/>
                </a:cubicBezTo>
                <a:cubicBezTo>
                  <a:pt x="1276188" y="-34299"/>
                  <a:pt x="1196665" y="-3522"/>
                  <a:pt x="925830" y="13716"/>
                </a:cubicBezTo>
                <a:cubicBezTo>
                  <a:pt x="718623" y="56844"/>
                  <a:pt x="374628" y="20467"/>
                  <a:pt x="0" y="13716"/>
                </a:cubicBezTo>
                <a:cubicBezTo>
                  <a:pt x="84" y="8233"/>
                  <a:pt x="-347" y="3186"/>
                  <a:pt x="0" y="0"/>
                </a:cubicBezTo>
                <a:close/>
              </a:path>
            </a:pathLst>
          </a:custGeom>
          <a:solidFill>
            <a:schemeClr val="accent2"/>
          </a:solidFill>
          <a:ln w="41275"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text, screenshot, rectangle, line&#10;&#10;Description automatically generated"/>
          <p:cNvPicPr>
            <a:picLocks noChangeAspect="1"/>
          </p:cNvPicPr>
          <p:nvPr/>
        </p:nvPicPr>
        <p:blipFill>
          <a:blip r:embed="rId1"/>
          <a:stretch>
            <a:fillRect/>
          </a:stretch>
        </p:blipFill>
        <p:spPr>
          <a:xfrm>
            <a:off x="239448" y="1180277"/>
            <a:ext cx="8661654" cy="2511879"/>
          </a:xfrm>
          <a:prstGeom prst="rect">
            <a:avLst/>
          </a:prstGeom>
        </p:spPr>
      </p:pic>
      <p:sp>
        <p:nvSpPr>
          <p:cNvPr id="3" name="Slide Number Placeholder 2"/>
          <p:cNvSpPr>
            <a:spLocks noGrp="1"/>
          </p:cNvSpPr>
          <p:nvPr>
            <p:ph type="sldNum" sz="quarter" idx="12"/>
          </p:nvPr>
        </p:nvSpPr>
        <p:spPr>
          <a:xfrm>
            <a:off x="6457950" y="4767262"/>
            <a:ext cx="2057400" cy="273844"/>
          </a:xfrm>
        </p:spPr>
        <p:txBody>
          <a:bodyPr vert="horz" lIns="91440" tIns="45720" rIns="91440" bIns="45720" rtlCol="0" anchor="ctr">
            <a:normAutofit/>
          </a:bodyPr>
          <a:lstStyle/>
          <a:p>
            <a:pPr marR="0" lvl="0" indent="0" fontAlgn="base">
              <a:lnSpc>
                <a:spcPct val="90000"/>
              </a:lnSpc>
              <a:spcBef>
                <a:spcPct val="0"/>
              </a:spcBef>
              <a:spcAft>
                <a:spcPts val="600"/>
              </a:spcAft>
              <a:buClrTx/>
              <a:buSzTx/>
              <a:buFontTx/>
              <a:buNone/>
              <a:defRPr/>
            </a:pPr>
            <a:fld id="{B2AEB82A-E188-4EC3-A976-6ACB2D5576C4}" type="slidenum">
              <a:rPr kumimoji="0" lang="en-US" altLang="zh-CN" sz="1200" b="0" i="0" u="none" strike="noStrike" kern="1200" cap="none" spc="0" normalizeH="0" baseline="0" noProof="0" smtClean="0">
                <a:ln>
                  <a:noFill/>
                </a:ln>
                <a:solidFill>
                  <a:schemeClr val="tx1">
                    <a:tint val="75000"/>
                  </a:schemeClr>
                </a:solidFill>
                <a:effectLst/>
                <a:uLnTx/>
                <a:uFillTx/>
                <a:latin typeface="+mn-lt"/>
                <a:ea typeface="+mn-ea"/>
                <a:cs typeface="+mn-cs"/>
              </a:rPr>
            </a:fld>
            <a:endParaRPr kumimoji="0" lang="en-US" altLang="zh-CN"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TextBox 4"/>
          <p:cNvSpPr txBox="1"/>
          <p:nvPr/>
        </p:nvSpPr>
        <p:spPr>
          <a:xfrm>
            <a:off x="2088551" y="3357723"/>
            <a:ext cx="4530827" cy="375552"/>
          </a:xfrm>
          <a:prstGeom prst="rect">
            <a:avLst/>
          </a:prstGeom>
          <a:noFill/>
        </p:spPr>
        <p:txBody>
          <a:bodyPr wrap="square" rtlCol="0">
            <a:spAutoFit/>
          </a:bodyPr>
          <a:lstStyle/>
          <a:p>
            <a:pPr marL="0" marR="0">
              <a:lnSpc>
                <a:spcPct val="107000"/>
              </a:lnSpc>
              <a:spcBef>
                <a:spcPts val="0"/>
              </a:spcBef>
              <a:spcAft>
                <a:spcPts val="800"/>
              </a:spcAft>
            </a:pPr>
            <a:r>
              <a:rPr lang="vi-VN" sz="1800" kern="100" dirty="0">
                <a:effectLst/>
                <a:latin typeface="Calibri" panose="020F0502020204030204" pitchFamily="34" charset="0"/>
                <a:ea typeface="DengXian" panose="02010600030101010101" pitchFamily="2" charset="-122"/>
                <a:cs typeface="Mangal" panose="02040503050203030202" pitchFamily="18" charset="0"/>
              </a:rPr>
              <a:t>Trực quan hóa </a:t>
            </a:r>
            <a:r>
              <a:rPr lang="vi-VN" sz="1800" kern="100" dirty="0" err="1">
                <a:effectLst/>
                <a:latin typeface="Calibri" panose="020F0502020204030204" pitchFamily="34" charset="0"/>
                <a:ea typeface="DengXian" panose="02010600030101010101" pitchFamily="2" charset="-122"/>
                <a:cs typeface="Mangal" panose="02040503050203030202" pitchFamily="18" charset="0"/>
              </a:rPr>
              <a:t>malware</a:t>
            </a:r>
            <a:r>
              <a:rPr lang="vi-VN" sz="1800" kern="100" dirty="0">
                <a:effectLst/>
                <a:latin typeface="Calibri" panose="020F0502020204030204" pitchFamily="34" charset="0"/>
                <a:ea typeface="DengXian" panose="02010600030101010101" pitchFamily="2" charset="-122"/>
                <a:cs typeface="Mangal" panose="02040503050203030202" pitchFamily="18" charset="0"/>
              </a:rPr>
              <a:t> dưới dạng hình ảnh</a:t>
            </a:r>
            <a:endParaRPr lang="en-US" sz="1800" kern="100" dirty="0">
              <a:effectLst/>
              <a:latin typeface="Calibri" panose="020F0502020204030204" pitchFamily="34" charset="0"/>
              <a:ea typeface="DengXian" panose="02010600030101010101" pitchFamily="2" charset="-122"/>
              <a:cs typeface="Mangal" panose="02040503050203030202" pitchFamily="18" charset="0"/>
            </a:endParaRPr>
          </a:p>
        </p:txBody>
      </p:sp>
      <p:pic>
        <p:nvPicPr>
          <p:cNvPr id="6" name="Picture 5" descr="A picture containing text, screenshot, rectangle, design&#10;&#10;Description automatically generated"/>
          <p:cNvPicPr>
            <a:picLocks noChangeAspect="1"/>
          </p:cNvPicPr>
          <p:nvPr/>
        </p:nvPicPr>
        <p:blipFill>
          <a:blip r:embed="rId2"/>
          <a:stretch>
            <a:fillRect/>
          </a:stretch>
        </p:blipFill>
        <p:spPr>
          <a:xfrm>
            <a:off x="239448" y="887626"/>
            <a:ext cx="8661654" cy="3059941"/>
          </a:xfrm>
          <a:prstGeom prst="rect">
            <a:avLst/>
          </a:prstGeom>
        </p:spPr>
      </p:pic>
      <p:sp>
        <p:nvSpPr>
          <p:cNvPr id="7" name="TextBox 6"/>
          <p:cNvSpPr txBox="1"/>
          <p:nvPr/>
        </p:nvSpPr>
        <p:spPr>
          <a:xfrm>
            <a:off x="1653986" y="4121676"/>
            <a:ext cx="6588227" cy="645160"/>
          </a:xfrm>
          <a:prstGeom prst="rect">
            <a:avLst/>
          </a:prstGeom>
          <a:noFill/>
        </p:spPr>
        <p:txBody>
          <a:bodyPr wrap="square" rtlCol="0">
            <a:spAutoFit/>
          </a:bodyPr>
          <a:lstStyle/>
          <a:p>
            <a:pPr algn="ctr"/>
            <a:r>
              <a:rPr lang="vi-VN" sz="1800" i="1" dirty="0">
                <a:effectLst/>
                <a:latin typeface="Times New Roman" panose="02020603050405020304" pitchFamily="18" charset="0"/>
                <a:ea typeface="DengXian" panose="02010600030101010101" pitchFamily="2" charset="-122"/>
                <a:cs typeface="Times New Roman" panose="02020603050405020304" pitchFamily="18" charset="0"/>
              </a:rPr>
              <a:t>Hình</a:t>
            </a:r>
            <a:r>
              <a:rPr lang="en-US" altLang="vi-VN" sz="1800" i="1" dirty="0">
                <a:effectLst/>
                <a:latin typeface="Times New Roman" panose="02020603050405020304" pitchFamily="18" charset="0"/>
                <a:ea typeface="DengXian" panose="02010600030101010101" pitchFamily="2" charset="-122"/>
                <a:cs typeface="Times New Roman" panose="02020603050405020304" pitchFamily="18" charset="0"/>
              </a:rPr>
              <a:t> 2:</a:t>
            </a:r>
            <a:r>
              <a:rPr lang="vi-VN" sz="1800" i="1" dirty="0">
                <a:effectLst/>
                <a:latin typeface="Times New Roman" panose="02020603050405020304" pitchFamily="18" charset="0"/>
                <a:ea typeface="DengXian" panose="02010600030101010101" pitchFamily="2" charset="-122"/>
                <a:cs typeface="Times New Roman" panose="02020603050405020304" pitchFamily="18" charset="0"/>
              </a:rPr>
              <a:t> ảnh các biến thể của họ phần mềm độc hại cho thấy sự giống nhau của các phần nhị phân.</a:t>
            </a:r>
            <a:endParaRPr lang="en-US" i="1"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4" name="Rectangle 73"/>
          <p:cNvSpPr>
            <a:spLocks noGrp="1" noRot="1" noChangeAspect="1" noMove="1" noResize="1" noEditPoints="1" noAdjustHandles="1" noChangeArrowheads="1" noChangeShapeType="1" noTextEdit="1"/>
          </p:cNvSpPr>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Shape 75"/>
          <p:cNvSpPr>
            <a:spLocks noGrp="1" noRot="1" noChangeAspect="1" noMove="1" noResize="1" noEditPoints="1" noAdjustHandles="1" noChangeArrowheads="1" noChangeShapeType="1" noTextEdit="1"/>
          </p:cNvSpPr>
          <p:nvPr/>
        </p:nvSpPr>
        <p:spPr>
          <a:xfrm flipH="1">
            <a:off x="0" y="0"/>
            <a:ext cx="4351564" cy="51435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1" fmla="*/ 5734864 w 5734864"/>
              <a:gd name="connsiteY0-2" fmla="*/ 0 h 6858000"/>
              <a:gd name="connsiteX1-3" fmla="*/ 771611 w 5734864"/>
              <a:gd name="connsiteY1-4" fmla="*/ 0 h 6858000"/>
              <a:gd name="connsiteX2-5" fmla="*/ 771679 w 5734864"/>
              <a:gd name="connsiteY2-6" fmla="*/ 49108 h 6858000"/>
              <a:gd name="connsiteX3-7" fmla="*/ 794248 w 5734864"/>
              <a:gd name="connsiteY3-8" fmla="*/ 200968 h 6858000"/>
              <a:gd name="connsiteX4-9" fmla="*/ 801749 w 5734864"/>
              <a:gd name="connsiteY4-10" fmla="*/ 414071 h 6858000"/>
              <a:gd name="connsiteX5-11" fmla="*/ 818548 w 5734864"/>
              <a:gd name="connsiteY5-12" fmla="*/ 585467 h 6858000"/>
              <a:gd name="connsiteX6-13" fmla="*/ 857476 w 5734864"/>
              <a:gd name="connsiteY6-14" fmla="*/ 800623 h 6858000"/>
              <a:gd name="connsiteX7-15" fmla="*/ 851083 w 5734864"/>
              <a:gd name="connsiteY7-16" fmla="*/ 878903 h 6858000"/>
              <a:gd name="connsiteX8-17" fmla="*/ 873564 w 5734864"/>
              <a:gd name="connsiteY8-18" fmla="*/ 943826 h 6858000"/>
              <a:gd name="connsiteX9-19" fmla="*/ 864705 w 5734864"/>
              <a:gd name="connsiteY9-20" fmla="*/ 973328 h 6858000"/>
              <a:gd name="connsiteX10-21" fmla="*/ 862869 w 5734864"/>
              <a:gd name="connsiteY10-22" fmla="*/ 978457 h 6858000"/>
              <a:gd name="connsiteX11-23" fmla="*/ 862233 w 5734864"/>
              <a:gd name="connsiteY11-24" fmla="*/ 998041 h 6858000"/>
              <a:gd name="connsiteX12-25" fmla="*/ 853665 w 5734864"/>
              <a:gd name="connsiteY12-26" fmla="*/ 1004750 h 6858000"/>
              <a:gd name="connsiteX13-27" fmla="*/ 846695 w 5734864"/>
              <a:gd name="connsiteY13-28" fmla="*/ 1035077 h 6858000"/>
              <a:gd name="connsiteX14-29" fmla="*/ 847865 w 5734864"/>
              <a:gd name="connsiteY14-30" fmla="*/ 1070795 h 6858000"/>
              <a:gd name="connsiteX15-31" fmla="*/ 862786 w 5734864"/>
              <a:gd name="connsiteY15-32" fmla="*/ 1238994 h 6858000"/>
              <a:gd name="connsiteX16-33" fmla="*/ 859345 w 5734864"/>
              <a:gd name="connsiteY16-34" fmla="*/ 1380427 h 6858000"/>
              <a:gd name="connsiteX17-35" fmla="*/ 855172 w 5734864"/>
              <a:gd name="connsiteY17-36" fmla="*/ 1435262 h 6858000"/>
              <a:gd name="connsiteX18-37" fmla="*/ 860494 w 5734864"/>
              <a:gd name="connsiteY18-38" fmla="*/ 1453861 h 6858000"/>
              <a:gd name="connsiteX19-39" fmla="*/ 853731 w 5734864"/>
              <a:gd name="connsiteY19-40" fmla="*/ 1467047 h 6858000"/>
              <a:gd name="connsiteX20-41" fmla="*/ 845847 w 5734864"/>
              <a:gd name="connsiteY20-42" fmla="*/ 1502307 h 6858000"/>
              <a:gd name="connsiteX21-43" fmla="*/ 817613 w 5734864"/>
              <a:gd name="connsiteY21-44" fmla="*/ 1565166 h 6858000"/>
              <a:gd name="connsiteX22-45" fmla="*/ 804223 w 5734864"/>
              <a:gd name="connsiteY22-46" fmla="*/ 1601941 h 6858000"/>
              <a:gd name="connsiteX23-47" fmla="*/ 791773 w 5734864"/>
              <a:gd name="connsiteY23-48" fmla="*/ 1627005 h 6858000"/>
              <a:gd name="connsiteX24-49" fmla="*/ 774645 w 5734864"/>
              <a:gd name="connsiteY24-50" fmla="*/ 1699922 h 6858000"/>
              <a:gd name="connsiteX25-51" fmla="*/ 752343 w 5734864"/>
              <a:gd name="connsiteY25-52" fmla="*/ 1824604 h 6858000"/>
              <a:gd name="connsiteX26-53" fmla="*/ 746254 w 5734864"/>
              <a:gd name="connsiteY26-54" fmla="*/ 1850222 h 6858000"/>
              <a:gd name="connsiteX27-55" fmla="*/ 728600 w 5734864"/>
              <a:gd name="connsiteY27-56" fmla="*/ 1869603 h 6858000"/>
              <a:gd name="connsiteX28-57" fmla="*/ 724396 w 5734864"/>
              <a:gd name="connsiteY28-58" fmla="*/ 1883104 h 6858000"/>
              <a:gd name="connsiteX29-59" fmla="*/ 722165 w 5734864"/>
              <a:gd name="connsiteY29-60" fmla="*/ 1885924 h 6858000"/>
              <a:gd name="connsiteX30-61" fmla="*/ 721338 w 5734864"/>
              <a:gd name="connsiteY30-62" fmla="*/ 1887123 h 6858000"/>
              <a:gd name="connsiteX31-63" fmla="*/ 714840 w 5734864"/>
              <a:gd name="connsiteY31-64" fmla="*/ 1902274 h 6858000"/>
              <a:gd name="connsiteX32-65" fmla="*/ 722847 w 5734864"/>
              <a:gd name="connsiteY32-66" fmla="*/ 1929891 h 6858000"/>
              <a:gd name="connsiteX33-67" fmla="*/ 714660 w 5734864"/>
              <a:gd name="connsiteY33-68" fmla="*/ 1982709 h 6858000"/>
              <a:gd name="connsiteX34-69" fmla="*/ 710759 w 5734864"/>
              <a:gd name="connsiteY34-70" fmla="*/ 2013010 h 6858000"/>
              <a:gd name="connsiteX35-71" fmla="*/ 697927 w 5734864"/>
              <a:gd name="connsiteY35-72" fmla="*/ 2069833 h 6858000"/>
              <a:gd name="connsiteX36-73" fmla="*/ 693594 w 5734864"/>
              <a:gd name="connsiteY36-74" fmla="*/ 2103731 h 6858000"/>
              <a:gd name="connsiteX37-75" fmla="*/ 691109 w 5734864"/>
              <a:gd name="connsiteY37-76" fmla="*/ 2124027 h 6858000"/>
              <a:gd name="connsiteX38-77" fmla="*/ 676593 w 5734864"/>
              <a:gd name="connsiteY38-78" fmla="*/ 2176182 h 6858000"/>
              <a:gd name="connsiteX39-79" fmla="*/ 633227 w 5734864"/>
              <a:gd name="connsiteY39-80" fmla="*/ 2258036 h 6858000"/>
              <a:gd name="connsiteX40-81" fmla="*/ 625564 w 5734864"/>
              <a:gd name="connsiteY40-82" fmla="*/ 2284567 h 6858000"/>
              <a:gd name="connsiteX41-83" fmla="*/ 627074 w 5734864"/>
              <a:gd name="connsiteY41-84" fmla="*/ 2289605 h 6858000"/>
              <a:gd name="connsiteX42-85" fmla="*/ 614574 w 5734864"/>
              <a:gd name="connsiteY42-86" fmla="*/ 2308717 h 6858000"/>
              <a:gd name="connsiteX43-87" fmla="*/ 606890 w 5734864"/>
              <a:gd name="connsiteY43-88" fmla="*/ 2320662 h 6858000"/>
              <a:gd name="connsiteX44-89" fmla="*/ 605558 w 5734864"/>
              <a:gd name="connsiteY44-90" fmla="*/ 2327897 h 6858000"/>
              <a:gd name="connsiteX45-91" fmla="*/ 602202 w 5734864"/>
              <a:gd name="connsiteY45-92" fmla="*/ 2357749 h 6858000"/>
              <a:gd name="connsiteX46-93" fmla="*/ 600213 w 5734864"/>
              <a:gd name="connsiteY46-94" fmla="*/ 2364905 h 6858000"/>
              <a:gd name="connsiteX47-95" fmla="*/ 597160 w 5734864"/>
              <a:gd name="connsiteY47-96" fmla="*/ 2388351 h 6858000"/>
              <a:gd name="connsiteX48-97" fmla="*/ 597982 w 5734864"/>
              <a:gd name="connsiteY48-98" fmla="*/ 2402296 h 6858000"/>
              <a:gd name="connsiteX49-99" fmla="*/ 593150 w 5734864"/>
              <a:gd name="connsiteY49-100" fmla="*/ 2420015 h 6858000"/>
              <a:gd name="connsiteX50-101" fmla="*/ 592833 w 5734864"/>
              <a:gd name="connsiteY50-102" fmla="*/ 2422749 h 6858000"/>
              <a:gd name="connsiteX51-103" fmla="*/ 594479 w 5734864"/>
              <a:gd name="connsiteY51-104" fmla="*/ 2426002 h 6858000"/>
              <a:gd name="connsiteX52-105" fmla="*/ 591963 w 5734864"/>
              <a:gd name="connsiteY52-106" fmla="*/ 2431950 h 6858000"/>
              <a:gd name="connsiteX53-107" fmla="*/ 591544 w 5734864"/>
              <a:gd name="connsiteY53-108" fmla="*/ 2433897 h 6858000"/>
              <a:gd name="connsiteX54-109" fmla="*/ 589519 w 5734864"/>
              <a:gd name="connsiteY54-110" fmla="*/ 2451398 h 6858000"/>
              <a:gd name="connsiteX55-111" fmla="*/ 590037 w 5734864"/>
              <a:gd name="connsiteY55-112" fmla="*/ 2455536 h 6858000"/>
              <a:gd name="connsiteX56-113" fmla="*/ 588179 w 5734864"/>
              <a:gd name="connsiteY56-114" fmla="*/ 2462981 h 6858000"/>
              <a:gd name="connsiteX57-115" fmla="*/ 583434 w 5734864"/>
              <a:gd name="connsiteY57-116" fmla="*/ 2503991 h 6858000"/>
              <a:gd name="connsiteX58-117" fmla="*/ 567942 w 5734864"/>
              <a:gd name="connsiteY58-118" fmla="*/ 2652936 h 6858000"/>
              <a:gd name="connsiteX59-119" fmla="*/ 573869 w 5734864"/>
              <a:gd name="connsiteY59-120" fmla="*/ 2670188 h 6858000"/>
              <a:gd name="connsiteX60-121" fmla="*/ 575243 w 5734864"/>
              <a:gd name="connsiteY60-122" fmla="*/ 2688114 h 6858000"/>
              <a:gd name="connsiteX61-123" fmla="*/ 573824 w 5734864"/>
              <a:gd name="connsiteY61-124" fmla="*/ 2689856 h 6858000"/>
              <a:gd name="connsiteX62-125" fmla="*/ 570699 w 5734864"/>
              <a:gd name="connsiteY62-126" fmla="*/ 2709353 h 6858000"/>
              <a:gd name="connsiteX63-127" fmla="*/ 573192 w 5734864"/>
              <a:gd name="connsiteY63-128" fmla="*/ 2714527 h 6858000"/>
              <a:gd name="connsiteX64-129" fmla="*/ 572044 w 5734864"/>
              <a:gd name="connsiteY64-130" fmla="*/ 2728187 h 6858000"/>
              <a:gd name="connsiteX65-131" fmla="*/ 572465 w 5734864"/>
              <a:gd name="connsiteY65-132" fmla="*/ 2755863 h 6858000"/>
              <a:gd name="connsiteX66-133" fmla="*/ 570028 w 5734864"/>
              <a:gd name="connsiteY66-134" fmla="*/ 2760324 h 6858000"/>
              <a:gd name="connsiteX67-135" fmla="*/ 566748 w 5734864"/>
              <a:gd name="connsiteY67-136" fmla="*/ 2800948 h 6858000"/>
              <a:gd name="connsiteX68-137" fmla="*/ 565509 w 5734864"/>
              <a:gd name="connsiteY68-138" fmla="*/ 2801167 h 6858000"/>
              <a:gd name="connsiteX69-139" fmla="*/ 559367 w 5734864"/>
              <a:gd name="connsiteY69-140" fmla="*/ 2811129 h 6858000"/>
              <a:gd name="connsiteX70-141" fmla="*/ 550354 w 5734864"/>
              <a:gd name="connsiteY70-142" fmla="*/ 2830949 h 6858000"/>
              <a:gd name="connsiteX71-143" fmla="*/ 514795 w 5734864"/>
              <a:gd name="connsiteY71-144" fmla="*/ 2872433 h 6858000"/>
              <a:gd name="connsiteX72-145" fmla="*/ 509875 w 5734864"/>
              <a:gd name="connsiteY72-146" fmla="*/ 2923099 h 6858000"/>
              <a:gd name="connsiteX73-147" fmla="*/ 509577 w 5734864"/>
              <a:gd name="connsiteY73-148" fmla="*/ 2923197 h 6858000"/>
              <a:gd name="connsiteX74-149" fmla="*/ 507597 w 5734864"/>
              <a:gd name="connsiteY74-150" fmla="*/ 2931868 h 6858000"/>
              <a:gd name="connsiteX75-151" fmla="*/ 507379 w 5734864"/>
              <a:gd name="connsiteY75-152" fmla="*/ 2938322 h 6858000"/>
              <a:gd name="connsiteX76-153" fmla="*/ 504725 w 5734864"/>
              <a:gd name="connsiteY76-154" fmla="*/ 2954519 h 6858000"/>
              <a:gd name="connsiteX77-155" fmla="*/ 502018 w 5734864"/>
              <a:gd name="connsiteY77-156" fmla="*/ 2959643 h 6858000"/>
              <a:gd name="connsiteX78-157" fmla="*/ 498360 w 5734864"/>
              <a:gd name="connsiteY78-158" fmla="*/ 2961019 h 6858000"/>
              <a:gd name="connsiteX79-159" fmla="*/ 498483 w 5734864"/>
              <a:gd name="connsiteY79-160" fmla="*/ 2962590 h 6858000"/>
              <a:gd name="connsiteX80-161" fmla="*/ 484403 w 5734864"/>
              <a:gd name="connsiteY80-162" fmla="*/ 2990538 h 6858000"/>
              <a:gd name="connsiteX81-163" fmla="*/ 463075 w 5734864"/>
              <a:gd name="connsiteY81-164" fmla="*/ 3055956 h 6858000"/>
              <a:gd name="connsiteX82-165" fmla="*/ 455013 w 5734864"/>
              <a:gd name="connsiteY82-166" fmla="*/ 3094482 h 6858000"/>
              <a:gd name="connsiteX83-167" fmla="*/ 428391 w 5734864"/>
              <a:gd name="connsiteY83-168" fmla="*/ 3198850 h 6858000"/>
              <a:gd name="connsiteX84-169" fmla="*/ 401440 w 5734864"/>
              <a:gd name="connsiteY84-170" fmla="*/ 3307560 h 6858000"/>
              <a:gd name="connsiteX85-171" fmla="*/ 386076 w 5734864"/>
              <a:gd name="connsiteY85-172" fmla="*/ 3373943 h 6858000"/>
              <a:gd name="connsiteX86-173" fmla="*/ 374726 w 5734864"/>
              <a:gd name="connsiteY86-174" fmla="*/ 3381364 h 6858000"/>
              <a:gd name="connsiteX87-175" fmla="*/ 369145 w 5734864"/>
              <a:gd name="connsiteY87-176" fmla="*/ 3383729 h 6858000"/>
              <a:gd name="connsiteX88-177" fmla="*/ 364294 w 5734864"/>
              <a:gd name="connsiteY88-178" fmla="*/ 3414159 h 6858000"/>
              <a:gd name="connsiteX89-179" fmla="*/ 366450 w 5734864"/>
              <a:gd name="connsiteY89-180" fmla="*/ 3436925 h 6858000"/>
              <a:gd name="connsiteX90-181" fmla="*/ 351743 w 5734864"/>
              <a:gd name="connsiteY90-182" fmla="*/ 3521619 h 6858000"/>
              <a:gd name="connsiteX91-183" fmla="*/ 345784 w 5734864"/>
              <a:gd name="connsiteY91-184" fmla="*/ 3603757 h 6858000"/>
              <a:gd name="connsiteX92-185" fmla="*/ 344198 w 5734864"/>
              <a:gd name="connsiteY92-186" fmla="*/ 3652424 h 6858000"/>
              <a:gd name="connsiteX93-187" fmla="*/ 352450 w 5734864"/>
              <a:gd name="connsiteY93-188" fmla="*/ 3665222 h 6858000"/>
              <a:gd name="connsiteX94-189" fmla="*/ 342621 w 5734864"/>
              <a:gd name="connsiteY94-190" fmla="*/ 3700804 h 6858000"/>
              <a:gd name="connsiteX95-191" fmla="*/ 341514 w 5734864"/>
              <a:gd name="connsiteY95-192" fmla="*/ 3734774 h 6858000"/>
              <a:gd name="connsiteX96-193" fmla="*/ 340607 w 5734864"/>
              <a:gd name="connsiteY96-194" fmla="*/ 3785153 h 6858000"/>
              <a:gd name="connsiteX97-195" fmla="*/ 340707 w 5734864"/>
              <a:gd name="connsiteY97-196" fmla="*/ 3788177 h 6858000"/>
              <a:gd name="connsiteX98-197" fmla="*/ 340361 w 5734864"/>
              <a:gd name="connsiteY98-198" fmla="*/ 3798803 h 6858000"/>
              <a:gd name="connsiteX99-199" fmla="*/ 339642 w 5734864"/>
              <a:gd name="connsiteY99-200" fmla="*/ 3838750 h 6858000"/>
              <a:gd name="connsiteX100-201" fmla="*/ 360295 w 5734864"/>
              <a:gd name="connsiteY100-202" fmla="*/ 4015196 h 6858000"/>
              <a:gd name="connsiteX101-203" fmla="*/ 339043 w 5734864"/>
              <a:gd name="connsiteY101-204" fmla="*/ 4052778 h 6858000"/>
              <a:gd name="connsiteX102-205" fmla="*/ 339343 w 5734864"/>
              <a:gd name="connsiteY102-206" fmla="*/ 4096257 h 6858000"/>
              <a:gd name="connsiteX103-207" fmla="*/ 340786 w 5734864"/>
              <a:gd name="connsiteY103-208" fmla="*/ 4321136 h 6858000"/>
              <a:gd name="connsiteX104-209" fmla="*/ 343158 w 5734864"/>
              <a:gd name="connsiteY104-210" fmla="*/ 4429174 h 6858000"/>
              <a:gd name="connsiteX105-211" fmla="*/ 334599 w 5734864"/>
              <a:gd name="connsiteY105-212" fmla="*/ 4449938 h 6858000"/>
              <a:gd name="connsiteX106-213" fmla="*/ 332890 w 5734864"/>
              <a:gd name="connsiteY106-214" fmla="*/ 4453515 h 6858000"/>
              <a:gd name="connsiteX107-215" fmla="*/ 331105 w 5734864"/>
              <a:gd name="connsiteY107-216" fmla="*/ 4467941 h 6858000"/>
              <a:gd name="connsiteX108-217" fmla="*/ 324289 w 5734864"/>
              <a:gd name="connsiteY108-218" fmla="*/ 4471861 h 6858000"/>
              <a:gd name="connsiteX109-219" fmla="*/ 317079 w 5734864"/>
              <a:gd name="connsiteY109-220" fmla="*/ 4493468 h 6858000"/>
              <a:gd name="connsiteX110-221" fmla="*/ 315557 w 5734864"/>
              <a:gd name="connsiteY110-222" fmla="*/ 4520067 h 6858000"/>
              <a:gd name="connsiteX111-223" fmla="*/ 315240 w 5734864"/>
              <a:gd name="connsiteY111-224" fmla="*/ 4536872 h 6858000"/>
              <a:gd name="connsiteX112-225" fmla="*/ 316200 w 5734864"/>
              <a:gd name="connsiteY112-226" fmla="*/ 4538297 h 6858000"/>
              <a:gd name="connsiteX113-227" fmla="*/ 317507 w 5734864"/>
              <a:gd name="connsiteY113-228" fmla="*/ 4547582 h 6858000"/>
              <a:gd name="connsiteX114-229" fmla="*/ 323078 w 5734864"/>
              <a:gd name="connsiteY114-230" fmla="*/ 4592102 h 6858000"/>
              <a:gd name="connsiteX115-231" fmla="*/ 328722 w 5734864"/>
              <a:gd name="connsiteY115-232" fmla="*/ 4667914 h 6858000"/>
              <a:gd name="connsiteX116-233" fmla="*/ 335597 w 5734864"/>
              <a:gd name="connsiteY116-234" fmla="*/ 4695035 h 6858000"/>
              <a:gd name="connsiteX117-235" fmla="*/ 339485 w 5734864"/>
              <a:gd name="connsiteY117-236" fmla="*/ 4695979 h 6858000"/>
              <a:gd name="connsiteX118-237" fmla="*/ 341089 w 5734864"/>
              <a:gd name="connsiteY118-238" fmla="*/ 4704268 h 6858000"/>
              <a:gd name="connsiteX119-239" fmla="*/ 342177 w 5734864"/>
              <a:gd name="connsiteY119-240" fmla="*/ 4706060 h 6858000"/>
              <a:gd name="connsiteX120-241" fmla="*/ 347751 w 5734864"/>
              <a:gd name="connsiteY120-242" fmla="*/ 4716754 h 6858000"/>
              <a:gd name="connsiteX121-243" fmla="*/ 344125 w 5734864"/>
              <a:gd name="connsiteY121-244" fmla="*/ 4764669 h 6858000"/>
              <a:gd name="connsiteX122-245" fmla="*/ 340188 w 5734864"/>
              <a:gd name="connsiteY122-246" fmla="*/ 4779386 h 6858000"/>
              <a:gd name="connsiteX123-247" fmla="*/ 335146 w 5734864"/>
              <a:gd name="connsiteY123-248" fmla="*/ 4787491 h 6858000"/>
              <a:gd name="connsiteX124-249" fmla="*/ 319124 w 5734864"/>
              <a:gd name="connsiteY124-250" fmla="*/ 4843514 h 6858000"/>
              <a:gd name="connsiteX125-251" fmla="*/ 305956 w 5734864"/>
              <a:gd name="connsiteY125-252" fmla="*/ 4881505 h 6858000"/>
              <a:gd name="connsiteX126-253" fmla="*/ 301062 w 5734864"/>
              <a:gd name="connsiteY126-254" fmla="*/ 4889332 h 6858000"/>
              <a:gd name="connsiteX127-255" fmla="*/ 302141 w 5734864"/>
              <a:gd name="connsiteY127-256" fmla="*/ 4899400 h 6858000"/>
              <a:gd name="connsiteX128-257" fmla="*/ 304424 w 5734864"/>
              <a:gd name="connsiteY128-258" fmla="*/ 4902664 h 6858000"/>
              <a:gd name="connsiteX129-259" fmla="*/ 293123 w 5734864"/>
              <a:gd name="connsiteY129-260" fmla="*/ 4932769 h 6858000"/>
              <a:gd name="connsiteX130-261" fmla="*/ 292275 w 5734864"/>
              <a:gd name="connsiteY130-262" fmla="*/ 4936482 h 6858000"/>
              <a:gd name="connsiteX131-263" fmla="*/ 288304 w 5734864"/>
              <a:gd name="connsiteY131-264" fmla="*/ 4962325 h 6858000"/>
              <a:gd name="connsiteX132-265" fmla="*/ 287420 w 5734864"/>
              <a:gd name="connsiteY132-266" fmla="*/ 5042193 h 6858000"/>
              <a:gd name="connsiteX133-267" fmla="*/ 287020 w 5734864"/>
              <a:gd name="connsiteY133-268" fmla="*/ 5065655 h 6858000"/>
              <a:gd name="connsiteX134-269" fmla="*/ 288488 w 5734864"/>
              <a:gd name="connsiteY134-270" fmla="*/ 5082216 h 6858000"/>
              <a:gd name="connsiteX135-271" fmla="*/ 282763 w 5734864"/>
              <a:gd name="connsiteY135-272" fmla="*/ 5127114 h 6858000"/>
              <a:gd name="connsiteX136-273" fmla="*/ 269316 w 5734864"/>
              <a:gd name="connsiteY136-274" fmla="*/ 5202682 h 6858000"/>
              <a:gd name="connsiteX137-275" fmla="*/ 269174 w 5734864"/>
              <a:gd name="connsiteY137-276" fmla="*/ 5230835 h 6858000"/>
              <a:gd name="connsiteX138-277" fmla="*/ 272679 w 5734864"/>
              <a:gd name="connsiteY138-278" fmla="*/ 5232660 h 6858000"/>
              <a:gd name="connsiteX139-279" fmla="*/ 272160 w 5734864"/>
              <a:gd name="connsiteY139-280" fmla="*/ 5241150 h 6858000"/>
              <a:gd name="connsiteX140-281" fmla="*/ 272760 w 5734864"/>
              <a:gd name="connsiteY140-282" fmla="*/ 5243156 h 6858000"/>
              <a:gd name="connsiteX141-283" fmla="*/ 275462 w 5734864"/>
              <a:gd name="connsiteY141-284" fmla="*/ 5254919 h 6858000"/>
              <a:gd name="connsiteX142-285" fmla="*/ 262897 w 5734864"/>
              <a:gd name="connsiteY142-286" fmla="*/ 5286259 h 6858000"/>
              <a:gd name="connsiteX143-287" fmla="*/ 252761 w 5734864"/>
              <a:gd name="connsiteY143-288" fmla="*/ 5357801 h 6858000"/>
              <a:gd name="connsiteX144-289" fmla="*/ 242360 w 5734864"/>
              <a:gd name="connsiteY144-290" fmla="*/ 5460080 h 6858000"/>
              <a:gd name="connsiteX145-291" fmla="*/ 229880 w 5734864"/>
              <a:gd name="connsiteY145-292" fmla="*/ 5539714 h 6858000"/>
              <a:gd name="connsiteX146-293" fmla="*/ 204283 w 5734864"/>
              <a:gd name="connsiteY146-294" fmla="*/ 5639080 h 6858000"/>
              <a:gd name="connsiteX147-295" fmla="*/ 198948 w 5734864"/>
              <a:gd name="connsiteY147-296" fmla="*/ 5710958 h 6858000"/>
              <a:gd name="connsiteX148-297" fmla="*/ 192367 w 5734864"/>
              <a:gd name="connsiteY148-298" fmla="*/ 5719859 h 6858000"/>
              <a:gd name="connsiteX149-299" fmla="*/ 188035 w 5734864"/>
              <a:gd name="connsiteY149-300" fmla="*/ 5729935 h 6858000"/>
              <a:gd name="connsiteX150-301" fmla="*/ 188428 w 5734864"/>
              <a:gd name="connsiteY150-302" fmla="*/ 5731182 h 6858000"/>
              <a:gd name="connsiteX151-303" fmla="*/ 181635 w 5734864"/>
              <a:gd name="connsiteY151-304" fmla="*/ 5753538 h 6858000"/>
              <a:gd name="connsiteX152-305" fmla="*/ 169744 w 5734864"/>
              <a:gd name="connsiteY152-306" fmla="*/ 5796307 h 6858000"/>
              <a:gd name="connsiteX153-307" fmla="*/ 170351 w 5734864"/>
              <a:gd name="connsiteY153-308" fmla="*/ 5796644 h 6858000"/>
              <a:gd name="connsiteX154-309" fmla="*/ 171559 w 5734864"/>
              <a:gd name="connsiteY154-310" fmla="*/ 5803435 h 6858000"/>
              <a:gd name="connsiteX155-311" fmla="*/ 172284 w 5734864"/>
              <a:gd name="connsiteY155-312" fmla="*/ 5816391 h 6858000"/>
              <a:gd name="connsiteX156-313" fmla="*/ 182542 w 5734864"/>
              <a:gd name="connsiteY156-314" fmla="*/ 5846382 h 6858000"/>
              <a:gd name="connsiteX157-315" fmla="*/ 175877 w 5734864"/>
              <a:gd name="connsiteY157-316" fmla="*/ 5871336 h 6858000"/>
              <a:gd name="connsiteX158-317" fmla="*/ 174910 w 5734864"/>
              <a:gd name="connsiteY158-318" fmla="*/ 5876376 h 6858000"/>
              <a:gd name="connsiteX159-319" fmla="*/ 175047 w 5734864"/>
              <a:gd name="connsiteY159-320" fmla="*/ 5876483 h 6858000"/>
              <a:gd name="connsiteX160-321" fmla="*/ 174335 w 5734864"/>
              <a:gd name="connsiteY160-322" fmla="*/ 5881814 h 6858000"/>
              <a:gd name="connsiteX161-323" fmla="*/ 171273 w 5734864"/>
              <a:gd name="connsiteY161-324" fmla="*/ 5895339 h 6858000"/>
              <a:gd name="connsiteX162-325" fmla="*/ 171658 w 5734864"/>
              <a:gd name="connsiteY162-326" fmla="*/ 5898749 h 6858000"/>
              <a:gd name="connsiteX163-327" fmla="*/ 174658 w 5734864"/>
              <a:gd name="connsiteY163-328" fmla="*/ 5919558 h 6858000"/>
              <a:gd name="connsiteX164-329" fmla="*/ 169099 w 5734864"/>
              <a:gd name="connsiteY164-330" fmla="*/ 5984417 h 6858000"/>
              <a:gd name="connsiteX165-331" fmla="*/ 162007 w 5734864"/>
              <a:gd name="connsiteY165-332" fmla="*/ 6049043 h 6858000"/>
              <a:gd name="connsiteX166-333" fmla="*/ 156875 w 5734864"/>
              <a:gd name="connsiteY166-334" fmla="*/ 6114000 h 6858000"/>
              <a:gd name="connsiteX167-335" fmla="*/ 165441 w 5734864"/>
              <a:gd name="connsiteY167-336" fmla="*/ 6146938 h 6858000"/>
              <a:gd name="connsiteX168-337" fmla="*/ 165177 w 5734864"/>
              <a:gd name="connsiteY168-338" fmla="*/ 6150658 h 6858000"/>
              <a:gd name="connsiteX169-339" fmla="*/ 161772 w 5734864"/>
              <a:gd name="connsiteY169-340" fmla="*/ 6160011 h 6858000"/>
              <a:gd name="connsiteX170-341" fmla="*/ 160051 w 5734864"/>
              <a:gd name="connsiteY170-342" fmla="*/ 6163393 h 6858000"/>
              <a:gd name="connsiteX171-343" fmla="*/ 158473 w 5734864"/>
              <a:gd name="connsiteY171-344" fmla="*/ 6168628 h 6858000"/>
              <a:gd name="connsiteX172-345" fmla="*/ 158573 w 5734864"/>
              <a:gd name="connsiteY172-346" fmla="*/ 6168799 h 6858000"/>
              <a:gd name="connsiteX173-347" fmla="*/ 146463 w 5734864"/>
              <a:gd name="connsiteY173-348" fmla="*/ 6196671 h 6858000"/>
              <a:gd name="connsiteX174-349" fmla="*/ 150209 w 5734864"/>
              <a:gd name="connsiteY174-350" fmla="*/ 6232365 h 6858000"/>
              <a:gd name="connsiteX175-351" fmla="*/ 148544 w 5734864"/>
              <a:gd name="connsiteY175-352" fmla="*/ 6246162 h 6858000"/>
              <a:gd name="connsiteX176-353" fmla="*/ 148403 w 5734864"/>
              <a:gd name="connsiteY176-354" fmla="*/ 6253754 h 6858000"/>
              <a:gd name="connsiteX177-355" fmla="*/ 138880 w 5734864"/>
              <a:gd name="connsiteY177-356" fmla="*/ 6276449 h 6858000"/>
              <a:gd name="connsiteX178-357" fmla="*/ 138683 w 5734864"/>
              <a:gd name="connsiteY178-358" fmla="*/ 6279721 h 6858000"/>
              <a:gd name="connsiteX179-359" fmla="*/ 130721 w 5734864"/>
              <a:gd name="connsiteY179-360" fmla="*/ 6293675 h 6858000"/>
              <a:gd name="connsiteX180-361" fmla="*/ 120717 w 5734864"/>
              <a:gd name="connsiteY180-362" fmla="*/ 6313967 h 6858000"/>
              <a:gd name="connsiteX181-363" fmla="*/ 120841 w 5734864"/>
              <a:gd name="connsiteY181-364" fmla="*/ 6315437 h 6858000"/>
              <a:gd name="connsiteX182-365" fmla="*/ 115208 w 5734864"/>
              <a:gd name="connsiteY182-366" fmla="*/ 6324024 h 6858000"/>
              <a:gd name="connsiteX183-367" fmla="*/ 101217 w 5734864"/>
              <a:gd name="connsiteY183-368" fmla="*/ 6365923 h 6858000"/>
              <a:gd name="connsiteX184-369" fmla="*/ 74946 w 5734864"/>
              <a:gd name="connsiteY184-370" fmla="*/ 6556817 h 6858000"/>
              <a:gd name="connsiteX185-371" fmla="*/ 16001 w 5734864"/>
              <a:gd name="connsiteY185-372" fmla="*/ 6808678 h 6858000"/>
              <a:gd name="connsiteX186-373" fmla="*/ 0 w 5734864"/>
              <a:gd name="connsiteY186-374" fmla="*/ 6858000 h 6858000"/>
              <a:gd name="connsiteX187-375" fmla="*/ 5734864 w 5734864"/>
              <a:gd name="connsiteY187-376" fmla="*/ 6858000 h 6858000"/>
              <a:gd name="connsiteX188-377" fmla="*/ 5734864 w 5734864"/>
              <a:gd name="connsiteY188-378" fmla="*/ 0 h 6858000"/>
              <a:gd name="connsiteX0-379" fmla="*/ 5734864 w 5734864"/>
              <a:gd name="connsiteY0-380" fmla="*/ 0 h 6858000"/>
              <a:gd name="connsiteX1-381" fmla="*/ 771611 w 5734864"/>
              <a:gd name="connsiteY1-382" fmla="*/ 0 h 6858000"/>
              <a:gd name="connsiteX2-383" fmla="*/ 771679 w 5734864"/>
              <a:gd name="connsiteY2-384" fmla="*/ 49108 h 6858000"/>
              <a:gd name="connsiteX3-385" fmla="*/ 794248 w 5734864"/>
              <a:gd name="connsiteY3-386" fmla="*/ 200968 h 6858000"/>
              <a:gd name="connsiteX4-387" fmla="*/ 801749 w 5734864"/>
              <a:gd name="connsiteY4-388" fmla="*/ 414071 h 6858000"/>
              <a:gd name="connsiteX5-389" fmla="*/ 818548 w 5734864"/>
              <a:gd name="connsiteY5-390" fmla="*/ 585467 h 6858000"/>
              <a:gd name="connsiteX6-391" fmla="*/ 857476 w 5734864"/>
              <a:gd name="connsiteY6-392" fmla="*/ 800623 h 6858000"/>
              <a:gd name="connsiteX7-393" fmla="*/ 851083 w 5734864"/>
              <a:gd name="connsiteY7-394" fmla="*/ 878903 h 6858000"/>
              <a:gd name="connsiteX8-395" fmla="*/ 873564 w 5734864"/>
              <a:gd name="connsiteY8-396" fmla="*/ 943826 h 6858000"/>
              <a:gd name="connsiteX9-397" fmla="*/ 864705 w 5734864"/>
              <a:gd name="connsiteY9-398" fmla="*/ 973328 h 6858000"/>
              <a:gd name="connsiteX10-399" fmla="*/ 862869 w 5734864"/>
              <a:gd name="connsiteY10-400" fmla="*/ 978457 h 6858000"/>
              <a:gd name="connsiteX11-401" fmla="*/ 862233 w 5734864"/>
              <a:gd name="connsiteY11-402" fmla="*/ 998041 h 6858000"/>
              <a:gd name="connsiteX12-403" fmla="*/ 853665 w 5734864"/>
              <a:gd name="connsiteY12-404" fmla="*/ 1004750 h 6858000"/>
              <a:gd name="connsiteX13-405" fmla="*/ 847865 w 5734864"/>
              <a:gd name="connsiteY13-406" fmla="*/ 1070795 h 6858000"/>
              <a:gd name="connsiteX14-407" fmla="*/ 862786 w 5734864"/>
              <a:gd name="connsiteY14-408" fmla="*/ 1238994 h 6858000"/>
              <a:gd name="connsiteX15-409" fmla="*/ 859345 w 5734864"/>
              <a:gd name="connsiteY15-410" fmla="*/ 1380427 h 6858000"/>
              <a:gd name="connsiteX16-411" fmla="*/ 855172 w 5734864"/>
              <a:gd name="connsiteY16-412" fmla="*/ 1435262 h 6858000"/>
              <a:gd name="connsiteX17-413" fmla="*/ 860494 w 5734864"/>
              <a:gd name="connsiteY17-414" fmla="*/ 1453861 h 6858000"/>
              <a:gd name="connsiteX18-415" fmla="*/ 853731 w 5734864"/>
              <a:gd name="connsiteY18-416" fmla="*/ 1467047 h 6858000"/>
              <a:gd name="connsiteX19-417" fmla="*/ 845847 w 5734864"/>
              <a:gd name="connsiteY19-418" fmla="*/ 1502307 h 6858000"/>
              <a:gd name="connsiteX20-419" fmla="*/ 817613 w 5734864"/>
              <a:gd name="connsiteY20-420" fmla="*/ 1565166 h 6858000"/>
              <a:gd name="connsiteX21-421" fmla="*/ 804223 w 5734864"/>
              <a:gd name="connsiteY21-422" fmla="*/ 1601941 h 6858000"/>
              <a:gd name="connsiteX22-423" fmla="*/ 791773 w 5734864"/>
              <a:gd name="connsiteY22-424" fmla="*/ 1627005 h 6858000"/>
              <a:gd name="connsiteX23-425" fmla="*/ 774645 w 5734864"/>
              <a:gd name="connsiteY23-426" fmla="*/ 1699922 h 6858000"/>
              <a:gd name="connsiteX24-427" fmla="*/ 752343 w 5734864"/>
              <a:gd name="connsiteY24-428" fmla="*/ 1824604 h 6858000"/>
              <a:gd name="connsiteX25-429" fmla="*/ 746254 w 5734864"/>
              <a:gd name="connsiteY25-430" fmla="*/ 1850222 h 6858000"/>
              <a:gd name="connsiteX26-431" fmla="*/ 728600 w 5734864"/>
              <a:gd name="connsiteY26-432" fmla="*/ 1869603 h 6858000"/>
              <a:gd name="connsiteX27-433" fmla="*/ 724396 w 5734864"/>
              <a:gd name="connsiteY27-434" fmla="*/ 1883104 h 6858000"/>
              <a:gd name="connsiteX28-435" fmla="*/ 722165 w 5734864"/>
              <a:gd name="connsiteY28-436" fmla="*/ 1885924 h 6858000"/>
              <a:gd name="connsiteX29-437" fmla="*/ 721338 w 5734864"/>
              <a:gd name="connsiteY29-438" fmla="*/ 1887123 h 6858000"/>
              <a:gd name="connsiteX30-439" fmla="*/ 714840 w 5734864"/>
              <a:gd name="connsiteY30-440" fmla="*/ 1902274 h 6858000"/>
              <a:gd name="connsiteX31-441" fmla="*/ 722847 w 5734864"/>
              <a:gd name="connsiteY31-442" fmla="*/ 1929891 h 6858000"/>
              <a:gd name="connsiteX32-443" fmla="*/ 714660 w 5734864"/>
              <a:gd name="connsiteY32-444" fmla="*/ 1982709 h 6858000"/>
              <a:gd name="connsiteX33-445" fmla="*/ 710759 w 5734864"/>
              <a:gd name="connsiteY33-446" fmla="*/ 2013010 h 6858000"/>
              <a:gd name="connsiteX34-447" fmla="*/ 697927 w 5734864"/>
              <a:gd name="connsiteY34-448" fmla="*/ 2069833 h 6858000"/>
              <a:gd name="connsiteX35-449" fmla="*/ 693594 w 5734864"/>
              <a:gd name="connsiteY35-450" fmla="*/ 2103731 h 6858000"/>
              <a:gd name="connsiteX36-451" fmla="*/ 691109 w 5734864"/>
              <a:gd name="connsiteY36-452" fmla="*/ 2124027 h 6858000"/>
              <a:gd name="connsiteX37-453" fmla="*/ 676593 w 5734864"/>
              <a:gd name="connsiteY37-454" fmla="*/ 2176182 h 6858000"/>
              <a:gd name="connsiteX38-455" fmla="*/ 633227 w 5734864"/>
              <a:gd name="connsiteY38-456" fmla="*/ 2258036 h 6858000"/>
              <a:gd name="connsiteX39-457" fmla="*/ 625564 w 5734864"/>
              <a:gd name="connsiteY39-458" fmla="*/ 2284567 h 6858000"/>
              <a:gd name="connsiteX40-459" fmla="*/ 627074 w 5734864"/>
              <a:gd name="connsiteY40-460" fmla="*/ 2289605 h 6858000"/>
              <a:gd name="connsiteX41-461" fmla="*/ 614574 w 5734864"/>
              <a:gd name="connsiteY41-462" fmla="*/ 2308717 h 6858000"/>
              <a:gd name="connsiteX42-463" fmla="*/ 606890 w 5734864"/>
              <a:gd name="connsiteY42-464" fmla="*/ 2320662 h 6858000"/>
              <a:gd name="connsiteX43-465" fmla="*/ 605558 w 5734864"/>
              <a:gd name="connsiteY43-466" fmla="*/ 2327897 h 6858000"/>
              <a:gd name="connsiteX44-467" fmla="*/ 602202 w 5734864"/>
              <a:gd name="connsiteY44-468" fmla="*/ 2357749 h 6858000"/>
              <a:gd name="connsiteX45-469" fmla="*/ 600213 w 5734864"/>
              <a:gd name="connsiteY45-470" fmla="*/ 2364905 h 6858000"/>
              <a:gd name="connsiteX46-471" fmla="*/ 597160 w 5734864"/>
              <a:gd name="connsiteY46-472" fmla="*/ 2388351 h 6858000"/>
              <a:gd name="connsiteX47-473" fmla="*/ 597982 w 5734864"/>
              <a:gd name="connsiteY47-474" fmla="*/ 2402296 h 6858000"/>
              <a:gd name="connsiteX48-475" fmla="*/ 593150 w 5734864"/>
              <a:gd name="connsiteY48-476" fmla="*/ 2420015 h 6858000"/>
              <a:gd name="connsiteX49-477" fmla="*/ 592833 w 5734864"/>
              <a:gd name="connsiteY49-478" fmla="*/ 2422749 h 6858000"/>
              <a:gd name="connsiteX50-479" fmla="*/ 594479 w 5734864"/>
              <a:gd name="connsiteY50-480" fmla="*/ 2426002 h 6858000"/>
              <a:gd name="connsiteX51-481" fmla="*/ 591963 w 5734864"/>
              <a:gd name="connsiteY51-482" fmla="*/ 2431950 h 6858000"/>
              <a:gd name="connsiteX52-483" fmla="*/ 591544 w 5734864"/>
              <a:gd name="connsiteY52-484" fmla="*/ 2433897 h 6858000"/>
              <a:gd name="connsiteX53-485" fmla="*/ 589519 w 5734864"/>
              <a:gd name="connsiteY53-486" fmla="*/ 2451398 h 6858000"/>
              <a:gd name="connsiteX54-487" fmla="*/ 590037 w 5734864"/>
              <a:gd name="connsiteY54-488" fmla="*/ 2455536 h 6858000"/>
              <a:gd name="connsiteX55-489" fmla="*/ 588179 w 5734864"/>
              <a:gd name="connsiteY55-490" fmla="*/ 2462981 h 6858000"/>
              <a:gd name="connsiteX56-491" fmla="*/ 583434 w 5734864"/>
              <a:gd name="connsiteY56-492" fmla="*/ 2503991 h 6858000"/>
              <a:gd name="connsiteX57-493" fmla="*/ 567942 w 5734864"/>
              <a:gd name="connsiteY57-494" fmla="*/ 2652936 h 6858000"/>
              <a:gd name="connsiteX58-495" fmla="*/ 573869 w 5734864"/>
              <a:gd name="connsiteY58-496" fmla="*/ 2670188 h 6858000"/>
              <a:gd name="connsiteX59-497" fmla="*/ 575243 w 5734864"/>
              <a:gd name="connsiteY59-498" fmla="*/ 2688114 h 6858000"/>
              <a:gd name="connsiteX60-499" fmla="*/ 573824 w 5734864"/>
              <a:gd name="connsiteY60-500" fmla="*/ 2689856 h 6858000"/>
              <a:gd name="connsiteX61-501" fmla="*/ 570699 w 5734864"/>
              <a:gd name="connsiteY61-502" fmla="*/ 2709353 h 6858000"/>
              <a:gd name="connsiteX62-503" fmla="*/ 573192 w 5734864"/>
              <a:gd name="connsiteY62-504" fmla="*/ 2714527 h 6858000"/>
              <a:gd name="connsiteX63-505" fmla="*/ 572044 w 5734864"/>
              <a:gd name="connsiteY63-506" fmla="*/ 2728187 h 6858000"/>
              <a:gd name="connsiteX64-507" fmla="*/ 572465 w 5734864"/>
              <a:gd name="connsiteY64-508" fmla="*/ 2755863 h 6858000"/>
              <a:gd name="connsiteX65-509" fmla="*/ 570028 w 5734864"/>
              <a:gd name="connsiteY65-510" fmla="*/ 2760324 h 6858000"/>
              <a:gd name="connsiteX66-511" fmla="*/ 566748 w 5734864"/>
              <a:gd name="connsiteY66-512" fmla="*/ 2800948 h 6858000"/>
              <a:gd name="connsiteX67-513" fmla="*/ 565509 w 5734864"/>
              <a:gd name="connsiteY67-514" fmla="*/ 2801167 h 6858000"/>
              <a:gd name="connsiteX68-515" fmla="*/ 559367 w 5734864"/>
              <a:gd name="connsiteY68-516" fmla="*/ 2811129 h 6858000"/>
              <a:gd name="connsiteX69-517" fmla="*/ 550354 w 5734864"/>
              <a:gd name="connsiteY69-518" fmla="*/ 2830949 h 6858000"/>
              <a:gd name="connsiteX70-519" fmla="*/ 514795 w 5734864"/>
              <a:gd name="connsiteY70-520" fmla="*/ 2872433 h 6858000"/>
              <a:gd name="connsiteX71-521" fmla="*/ 509875 w 5734864"/>
              <a:gd name="connsiteY71-522" fmla="*/ 2923099 h 6858000"/>
              <a:gd name="connsiteX72-523" fmla="*/ 509577 w 5734864"/>
              <a:gd name="connsiteY72-524" fmla="*/ 2923197 h 6858000"/>
              <a:gd name="connsiteX73-525" fmla="*/ 507597 w 5734864"/>
              <a:gd name="connsiteY73-526" fmla="*/ 2931868 h 6858000"/>
              <a:gd name="connsiteX74-527" fmla="*/ 507379 w 5734864"/>
              <a:gd name="connsiteY74-528" fmla="*/ 2938322 h 6858000"/>
              <a:gd name="connsiteX75-529" fmla="*/ 504725 w 5734864"/>
              <a:gd name="connsiteY75-530" fmla="*/ 2954519 h 6858000"/>
              <a:gd name="connsiteX76-531" fmla="*/ 502018 w 5734864"/>
              <a:gd name="connsiteY76-532" fmla="*/ 2959643 h 6858000"/>
              <a:gd name="connsiteX77-533" fmla="*/ 498360 w 5734864"/>
              <a:gd name="connsiteY77-534" fmla="*/ 2961019 h 6858000"/>
              <a:gd name="connsiteX78-535" fmla="*/ 498483 w 5734864"/>
              <a:gd name="connsiteY78-536" fmla="*/ 2962590 h 6858000"/>
              <a:gd name="connsiteX79-537" fmla="*/ 484403 w 5734864"/>
              <a:gd name="connsiteY79-538" fmla="*/ 2990538 h 6858000"/>
              <a:gd name="connsiteX80-539" fmla="*/ 463075 w 5734864"/>
              <a:gd name="connsiteY80-540" fmla="*/ 3055956 h 6858000"/>
              <a:gd name="connsiteX81-541" fmla="*/ 455013 w 5734864"/>
              <a:gd name="connsiteY81-542" fmla="*/ 3094482 h 6858000"/>
              <a:gd name="connsiteX82-543" fmla="*/ 428391 w 5734864"/>
              <a:gd name="connsiteY82-544" fmla="*/ 3198850 h 6858000"/>
              <a:gd name="connsiteX83-545" fmla="*/ 401440 w 5734864"/>
              <a:gd name="connsiteY83-546" fmla="*/ 3307560 h 6858000"/>
              <a:gd name="connsiteX84-547" fmla="*/ 386076 w 5734864"/>
              <a:gd name="connsiteY84-548" fmla="*/ 3373943 h 6858000"/>
              <a:gd name="connsiteX85-549" fmla="*/ 374726 w 5734864"/>
              <a:gd name="connsiteY85-550" fmla="*/ 3381364 h 6858000"/>
              <a:gd name="connsiteX86-551" fmla="*/ 369145 w 5734864"/>
              <a:gd name="connsiteY86-552" fmla="*/ 3383729 h 6858000"/>
              <a:gd name="connsiteX87-553" fmla="*/ 364294 w 5734864"/>
              <a:gd name="connsiteY87-554" fmla="*/ 3414159 h 6858000"/>
              <a:gd name="connsiteX88-555" fmla="*/ 366450 w 5734864"/>
              <a:gd name="connsiteY88-556" fmla="*/ 3436925 h 6858000"/>
              <a:gd name="connsiteX89-557" fmla="*/ 351743 w 5734864"/>
              <a:gd name="connsiteY89-558" fmla="*/ 3521619 h 6858000"/>
              <a:gd name="connsiteX90-559" fmla="*/ 345784 w 5734864"/>
              <a:gd name="connsiteY90-560" fmla="*/ 3603757 h 6858000"/>
              <a:gd name="connsiteX91-561" fmla="*/ 344198 w 5734864"/>
              <a:gd name="connsiteY91-562" fmla="*/ 3652424 h 6858000"/>
              <a:gd name="connsiteX92-563" fmla="*/ 352450 w 5734864"/>
              <a:gd name="connsiteY92-564" fmla="*/ 3665222 h 6858000"/>
              <a:gd name="connsiteX93-565" fmla="*/ 342621 w 5734864"/>
              <a:gd name="connsiteY93-566" fmla="*/ 3700804 h 6858000"/>
              <a:gd name="connsiteX94-567" fmla="*/ 341514 w 5734864"/>
              <a:gd name="connsiteY94-568" fmla="*/ 3734774 h 6858000"/>
              <a:gd name="connsiteX95-569" fmla="*/ 340607 w 5734864"/>
              <a:gd name="connsiteY95-570" fmla="*/ 3785153 h 6858000"/>
              <a:gd name="connsiteX96-571" fmla="*/ 340707 w 5734864"/>
              <a:gd name="connsiteY96-572" fmla="*/ 3788177 h 6858000"/>
              <a:gd name="connsiteX97-573" fmla="*/ 340361 w 5734864"/>
              <a:gd name="connsiteY97-574" fmla="*/ 3798803 h 6858000"/>
              <a:gd name="connsiteX98-575" fmla="*/ 339642 w 5734864"/>
              <a:gd name="connsiteY98-576" fmla="*/ 3838750 h 6858000"/>
              <a:gd name="connsiteX99-577" fmla="*/ 360295 w 5734864"/>
              <a:gd name="connsiteY99-578" fmla="*/ 4015196 h 6858000"/>
              <a:gd name="connsiteX100-579" fmla="*/ 339043 w 5734864"/>
              <a:gd name="connsiteY100-580" fmla="*/ 4052778 h 6858000"/>
              <a:gd name="connsiteX101-581" fmla="*/ 339343 w 5734864"/>
              <a:gd name="connsiteY101-582" fmla="*/ 4096257 h 6858000"/>
              <a:gd name="connsiteX102-583" fmla="*/ 340786 w 5734864"/>
              <a:gd name="connsiteY102-584" fmla="*/ 4321136 h 6858000"/>
              <a:gd name="connsiteX103-585" fmla="*/ 343158 w 5734864"/>
              <a:gd name="connsiteY103-586" fmla="*/ 4429174 h 6858000"/>
              <a:gd name="connsiteX104-587" fmla="*/ 334599 w 5734864"/>
              <a:gd name="connsiteY104-588" fmla="*/ 4449938 h 6858000"/>
              <a:gd name="connsiteX105-589" fmla="*/ 332890 w 5734864"/>
              <a:gd name="connsiteY105-590" fmla="*/ 4453515 h 6858000"/>
              <a:gd name="connsiteX106-591" fmla="*/ 331105 w 5734864"/>
              <a:gd name="connsiteY106-592" fmla="*/ 4467941 h 6858000"/>
              <a:gd name="connsiteX107-593" fmla="*/ 324289 w 5734864"/>
              <a:gd name="connsiteY107-594" fmla="*/ 4471861 h 6858000"/>
              <a:gd name="connsiteX108-595" fmla="*/ 317079 w 5734864"/>
              <a:gd name="connsiteY108-596" fmla="*/ 4493468 h 6858000"/>
              <a:gd name="connsiteX109-597" fmla="*/ 315557 w 5734864"/>
              <a:gd name="connsiteY109-598" fmla="*/ 4520067 h 6858000"/>
              <a:gd name="connsiteX110-599" fmla="*/ 315240 w 5734864"/>
              <a:gd name="connsiteY110-600" fmla="*/ 4536872 h 6858000"/>
              <a:gd name="connsiteX111-601" fmla="*/ 316200 w 5734864"/>
              <a:gd name="connsiteY111-602" fmla="*/ 4538297 h 6858000"/>
              <a:gd name="connsiteX112-603" fmla="*/ 317507 w 5734864"/>
              <a:gd name="connsiteY112-604" fmla="*/ 4547582 h 6858000"/>
              <a:gd name="connsiteX113-605" fmla="*/ 323078 w 5734864"/>
              <a:gd name="connsiteY113-606" fmla="*/ 4592102 h 6858000"/>
              <a:gd name="connsiteX114-607" fmla="*/ 328722 w 5734864"/>
              <a:gd name="connsiteY114-608" fmla="*/ 4667914 h 6858000"/>
              <a:gd name="connsiteX115-609" fmla="*/ 335597 w 5734864"/>
              <a:gd name="connsiteY115-610" fmla="*/ 4695035 h 6858000"/>
              <a:gd name="connsiteX116-611" fmla="*/ 339485 w 5734864"/>
              <a:gd name="connsiteY116-612" fmla="*/ 4695979 h 6858000"/>
              <a:gd name="connsiteX117-613" fmla="*/ 341089 w 5734864"/>
              <a:gd name="connsiteY117-614" fmla="*/ 4704268 h 6858000"/>
              <a:gd name="connsiteX118-615" fmla="*/ 342177 w 5734864"/>
              <a:gd name="connsiteY118-616" fmla="*/ 4706060 h 6858000"/>
              <a:gd name="connsiteX119-617" fmla="*/ 347751 w 5734864"/>
              <a:gd name="connsiteY119-618" fmla="*/ 4716754 h 6858000"/>
              <a:gd name="connsiteX120-619" fmla="*/ 344125 w 5734864"/>
              <a:gd name="connsiteY120-620" fmla="*/ 4764669 h 6858000"/>
              <a:gd name="connsiteX121-621" fmla="*/ 340188 w 5734864"/>
              <a:gd name="connsiteY121-622" fmla="*/ 4779386 h 6858000"/>
              <a:gd name="connsiteX122-623" fmla="*/ 335146 w 5734864"/>
              <a:gd name="connsiteY122-624" fmla="*/ 4787491 h 6858000"/>
              <a:gd name="connsiteX123-625" fmla="*/ 319124 w 5734864"/>
              <a:gd name="connsiteY123-626" fmla="*/ 4843514 h 6858000"/>
              <a:gd name="connsiteX124-627" fmla="*/ 305956 w 5734864"/>
              <a:gd name="connsiteY124-628" fmla="*/ 4881505 h 6858000"/>
              <a:gd name="connsiteX125-629" fmla="*/ 301062 w 5734864"/>
              <a:gd name="connsiteY125-630" fmla="*/ 4889332 h 6858000"/>
              <a:gd name="connsiteX126-631" fmla="*/ 302141 w 5734864"/>
              <a:gd name="connsiteY126-632" fmla="*/ 4899400 h 6858000"/>
              <a:gd name="connsiteX127-633" fmla="*/ 304424 w 5734864"/>
              <a:gd name="connsiteY127-634" fmla="*/ 4902664 h 6858000"/>
              <a:gd name="connsiteX128-635" fmla="*/ 293123 w 5734864"/>
              <a:gd name="connsiteY128-636" fmla="*/ 4932769 h 6858000"/>
              <a:gd name="connsiteX129-637" fmla="*/ 292275 w 5734864"/>
              <a:gd name="connsiteY129-638" fmla="*/ 4936482 h 6858000"/>
              <a:gd name="connsiteX130-639" fmla="*/ 288304 w 5734864"/>
              <a:gd name="connsiteY130-640" fmla="*/ 4962325 h 6858000"/>
              <a:gd name="connsiteX131-641" fmla="*/ 287420 w 5734864"/>
              <a:gd name="connsiteY131-642" fmla="*/ 5042193 h 6858000"/>
              <a:gd name="connsiteX132-643" fmla="*/ 287020 w 5734864"/>
              <a:gd name="connsiteY132-644" fmla="*/ 5065655 h 6858000"/>
              <a:gd name="connsiteX133-645" fmla="*/ 288488 w 5734864"/>
              <a:gd name="connsiteY133-646" fmla="*/ 5082216 h 6858000"/>
              <a:gd name="connsiteX134-647" fmla="*/ 282763 w 5734864"/>
              <a:gd name="connsiteY134-648" fmla="*/ 5127114 h 6858000"/>
              <a:gd name="connsiteX135-649" fmla="*/ 269316 w 5734864"/>
              <a:gd name="connsiteY135-650" fmla="*/ 5202682 h 6858000"/>
              <a:gd name="connsiteX136-651" fmla="*/ 269174 w 5734864"/>
              <a:gd name="connsiteY136-652" fmla="*/ 5230835 h 6858000"/>
              <a:gd name="connsiteX137-653" fmla="*/ 272679 w 5734864"/>
              <a:gd name="connsiteY137-654" fmla="*/ 5232660 h 6858000"/>
              <a:gd name="connsiteX138-655" fmla="*/ 272160 w 5734864"/>
              <a:gd name="connsiteY138-656" fmla="*/ 5241150 h 6858000"/>
              <a:gd name="connsiteX139-657" fmla="*/ 272760 w 5734864"/>
              <a:gd name="connsiteY139-658" fmla="*/ 5243156 h 6858000"/>
              <a:gd name="connsiteX140-659" fmla="*/ 275462 w 5734864"/>
              <a:gd name="connsiteY140-660" fmla="*/ 5254919 h 6858000"/>
              <a:gd name="connsiteX141-661" fmla="*/ 262897 w 5734864"/>
              <a:gd name="connsiteY141-662" fmla="*/ 5286259 h 6858000"/>
              <a:gd name="connsiteX142-663" fmla="*/ 252761 w 5734864"/>
              <a:gd name="connsiteY142-664" fmla="*/ 5357801 h 6858000"/>
              <a:gd name="connsiteX143-665" fmla="*/ 242360 w 5734864"/>
              <a:gd name="connsiteY143-666" fmla="*/ 5460080 h 6858000"/>
              <a:gd name="connsiteX144-667" fmla="*/ 229880 w 5734864"/>
              <a:gd name="connsiteY144-668" fmla="*/ 5539714 h 6858000"/>
              <a:gd name="connsiteX145-669" fmla="*/ 204283 w 5734864"/>
              <a:gd name="connsiteY145-670" fmla="*/ 5639080 h 6858000"/>
              <a:gd name="connsiteX146-671" fmla="*/ 198948 w 5734864"/>
              <a:gd name="connsiteY146-672" fmla="*/ 5710958 h 6858000"/>
              <a:gd name="connsiteX147-673" fmla="*/ 192367 w 5734864"/>
              <a:gd name="connsiteY147-674" fmla="*/ 5719859 h 6858000"/>
              <a:gd name="connsiteX148-675" fmla="*/ 188035 w 5734864"/>
              <a:gd name="connsiteY148-676" fmla="*/ 5729935 h 6858000"/>
              <a:gd name="connsiteX149-677" fmla="*/ 188428 w 5734864"/>
              <a:gd name="connsiteY149-678" fmla="*/ 5731182 h 6858000"/>
              <a:gd name="connsiteX150-679" fmla="*/ 181635 w 5734864"/>
              <a:gd name="connsiteY150-680" fmla="*/ 5753538 h 6858000"/>
              <a:gd name="connsiteX151-681" fmla="*/ 169744 w 5734864"/>
              <a:gd name="connsiteY151-682" fmla="*/ 5796307 h 6858000"/>
              <a:gd name="connsiteX152-683" fmla="*/ 170351 w 5734864"/>
              <a:gd name="connsiteY152-684" fmla="*/ 5796644 h 6858000"/>
              <a:gd name="connsiteX153-685" fmla="*/ 171559 w 5734864"/>
              <a:gd name="connsiteY153-686" fmla="*/ 5803435 h 6858000"/>
              <a:gd name="connsiteX154-687" fmla="*/ 172284 w 5734864"/>
              <a:gd name="connsiteY154-688" fmla="*/ 5816391 h 6858000"/>
              <a:gd name="connsiteX155-689" fmla="*/ 182542 w 5734864"/>
              <a:gd name="connsiteY155-690" fmla="*/ 5846382 h 6858000"/>
              <a:gd name="connsiteX156-691" fmla="*/ 175877 w 5734864"/>
              <a:gd name="connsiteY156-692" fmla="*/ 5871336 h 6858000"/>
              <a:gd name="connsiteX157-693" fmla="*/ 174910 w 5734864"/>
              <a:gd name="connsiteY157-694" fmla="*/ 5876376 h 6858000"/>
              <a:gd name="connsiteX158-695" fmla="*/ 175047 w 5734864"/>
              <a:gd name="connsiteY158-696" fmla="*/ 5876483 h 6858000"/>
              <a:gd name="connsiteX159-697" fmla="*/ 174335 w 5734864"/>
              <a:gd name="connsiteY159-698" fmla="*/ 5881814 h 6858000"/>
              <a:gd name="connsiteX160-699" fmla="*/ 171273 w 5734864"/>
              <a:gd name="connsiteY160-700" fmla="*/ 5895339 h 6858000"/>
              <a:gd name="connsiteX161-701" fmla="*/ 171658 w 5734864"/>
              <a:gd name="connsiteY161-702" fmla="*/ 5898749 h 6858000"/>
              <a:gd name="connsiteX162-703" fmla="*/ 174658 w 5734864"/>
              <a:gd name="connsiteY162-704" fmla="*/ 5919558 h 6858000"/>
              <a:gd name="connsiteX163-705" fmla="*/ 169099 w 5734864"/>
              <a:gd name="connsiteY163-706" fmla="*/ 5984417 h 6858000"/>
              <a:gd name="connsiteX164-707" fmla="*/ 162007 w 5734864"/>
              <a:gd name="connsiteY164-708" fmla="*/ 6049043 h 6858000"/>
              <a:gd name="connsiteX165-709" fmla="*/ 156875 w 5734864"/>
              <a:gd name="connsiteY165-710" fmla="*/ 6114000 h 6858000"/>
              <a:gd name="connsiteX166-711" fmla="*/ 165441 w 5734864"/>
              <a:gd name="connsiteY166-712" fmla="*/ 6146938 h 6858000"/>
              <a:gd name="connsiteX167-713" fmla="*/ 165177 w 5734864"/>
              <a:gd name="connsiteY167-714" fmla="*/ 6150658 h 6858000"/>
              <a:gd name="connsiteX168-715" fmla="*/ 161772 w 5734864"/>
              <a:gd name="connsiteY168-716" fmla="*/ 6160011 h 6858000"/>
              <a:gd name="connsiteX169-717" fmla="*/ 160051 w 5734864"/>
              <a:gd name="connsiteY169-718" fmla="*/ 6163393 h 6858000"/>
              <a:gd name="connsiteX170-719" fmla="*/ 158473 w 5734864"/>
              <a:gd name="connsiteY170-720" fmla="*/ 6168628 h 6858000"/>
              <a:gd name="connsiteX171-721" fmla="*/ 158573 w 5734864"/>
              <a:gd name="connsiteY171-722" fmla="*/ 6168799 h 6858000"/>
              <a:gd name="connsiteX172-723" fmla="*/ 146463 w 5734864"/>
              <a:gd name="connsiteY172-724" fmla="*/ 6196671 h 6858000"/>
              <a:gd name="connsiteX173-725" fmla="*/ 150209 w 5734864"/>
              <a:gd name="connsiteY173-726" fmla="*/ 6232365 h 6858000"/>
              <a:gd name="connsiteX174-727" fmla="*/ 148544 w 5734864"/>
              <a:gd name="connsiteY174-728" fmla="*/ 6246162 h 6858000"/>
              <a:gd name="connsiteX175-729" fmla="*/ 148403 w 5734864"/>
              <a:gd name="connsiteY175-730" fmla="*/ 6253754 h 6858000"/>
              <a:gd name="connsiteX176-731" fmla="*/ 138880 w 5734864"/>
              <a:gd name="connsiteY176-732" fmla="*/ 6276449 h 6858000"/>
              <a:gd name="connsiteX177-733" fmla="*/ 138683 w 5734864"/>
              <a:gd name="connsiteY177-734" fmla="*/ 6279721 h 6858000"/>
              <a:gd name="connsiteX178-735" fmla="*/ 130721 w 5734864"/>
              <a:gd name="connsiteY178-736" fmla="*/ 6293675 h 6858000"/>
              <a:gd name="connsiteX179-737" fmla="*/ 120717 w 5734864"/>
              <a:gd name="connsiteY179-738" fmla="*/ 6313967 h 6858000"/>
              <a:gd name="connsiteX180-739" fmla="*/ 120841 w 5734864"/>
              <a:gd name="connsiteY180-740" fmla="*/ 6315437 h 6858000"/>
              <a:gd name="connsiteX181-741" fmla="*/ 115208 w 5734864"/>
              <a:gd name="connsiteY181-742" fmla="*/ 6324024 h 6858000"/>
              <a:gd name="connsiteX182-743" fmla="*/ 101217 w 5734864"/>
              <a:gd name="connsiteY182-744" fmla="*/ 6365923 h 6858000"/>
              <a:gd name="connsiteX183-745" fmla="*/ 74946 w 5734864"/>
              <a:gd name="connsiteY183-746" fmla="*/ 6556817 h 6858000"/>
              <a:gd name="connsiteX184-747" fmla="*/ 16001 w 5734864"/>
              <a:gd name="connsiteY184-748" fmla="*/ 6808678 h 6858000"/>
              <a:gd name="connsiteX185-749" fmla="*/ 0 w 5734864"/>
              <a:gd name="connsiteY185-750" fmla="*/ 6858000 h 6858000"/>
              <a:gd name="connsiteX186-751" fmla="*/ 5734864 w 5734864"/>
              <a:gd name="connsiteY186-752" fmla="*/ 6858000 h 6858000"/>
              <a:gd name="connsiteX187-753" fmla="*/ 5734864 w 5734864"/>
              <a:gd name="connsiteY187-754"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 ang="0">
                <a:pos x="connsiteX69-139" y="connsiteY69-140"/>
              </a:cxn>
              <a:cxn ang="0">
                <a:pos x="connsiteX70-141" y="connsiteY70-142"/>
              </a:cxn>
              <a:cxn ang="0">
                <a:pos x="connsiteX71-143" y="connsiteY71-144"/>
              </a:cxn>
              <a:cxn ang="0">
                <a:pos x="connsiteX72-145" y="connsiteY72-146"/>
              </a:cxn>
              <a:cxn ang="0">
                <a:pos x="connsiteX73-147" y="connsiteY73-148"/>
              </a:cxn>
              <a:cxn ang="0">
                <a:pos x="connsiteX74-149" y="connsiteY74-150"/>
              </a:cxn>
              <a:cxn ang="0">
                <a:pos x="connsiteX75-151" y="connsiteY75-152"/>
              </a:cxn>
              <a:cxn ang="0">
                <a:pos x="connsiteX76-153" y="connsiteY76-154"/>
              </a:cxn>
              <a:cxn ang="0">
                <a:pos x="connsiteX77-155" y="connsiteY77-156"/>
              </a:cxn>
              <a:cxn ang="0">
                <a:pos x="connsiteX78-157" y="connsiteY78-158"/>
              </a:cxn>
              <a:cxn ang="0">
                <a:pos x="connsiteX79-159" y="connsiteY79-160"/>
              </a:cxn>
              <a:cxn ang="0">
                <a:pos x="connsiteX80-161" y="connsiteY80-162"/>
              </a:cxn>
              <a:cxn ang="0">
                <a:pos x="connsiteX81-163" y="connsiteY81-164"/>
              </a:cxn>
              <a:cxn ang="0">
                <a:pos x="connsiteX82-165" y="connsiteY82-166"/>
              </a:cxn>
              <a:cxn ang="0">
                <a:pos x="connsiteX83-167" y="connsiteY83-168"/>
              </a:cxn>
              <a:cxn ang="0">
                <a:pos x="connsiteX84-169" y="connsiteY84-170"/>
              </a:cxn>
              <a:cxn ang="0">
                <a:pos x="connsiteX85-171" y="connsiteY85-172"/>
              </a:cxn>
              <a:cxn ang="0">
                <a:pos x="connsiteX86-173" y="connsiteY86-174"/>
              </a:cxn>
              <a:cxn ang="0">
                <a:pos x="connsiteX87-175" y="connsiteY87-176"/>
              </a:cxn>
              <a:cxn ang="0">
                <a:pos x="connsiteX88-177" y="connsiteY88-178"/>
              </a:cxn>
              <a:cxn ang="0">
                <a:pos x="connsiteX89-179" y="connsiteY89-180"/>
              </a:cxn>
              <a:cxn ang="0">
                <a:pos x="connsiteX90-181" y="connsiteY90-182"/>
              </a:cxn>
              <a:cxn ang="0">
                <a:pos x="connsiteX91-183" y="connsiteY91-184"/>
              </a:cxn>
              <a:cxn ang="0">
                <a:pos x="connsiteX92-185" y="connsiteY92-186"/>
              </a:cxn>
              <a:cxn ang="0">
                <a:pos x="connsiteX93-187" y="connsiteY93-188"/>
              </a:cxn>
              <a:cxn ang="0">
                <a:pos x="connsiteX94-189" y="connsiteY94-190"/>
              </a:cxn>
              <a:cxn ang="0">
                <a:pos x="connsiteX95-191" y="connsiteY95-192"/>
              </a:cxn>
              <a:cxn ang="0">
                <a:pos x="connsiteX96-193" y="connsiteY96-194"/>
              </a:cxn>
              <a:cxn ang="0">
                <a:pos x="connsiteX97-195" y="connsiteY97-196"/>
              </a:cxn>
              <a:cxn ang="0">
                <a:pos x="connsiteX98-197" y="connsiteY98-198"/>
              </a:cxn>
              <a:cxn ang="0">
                <a:pos x="connsiteX99-199" y="connsiteY99-200"/>
              </a:cxn>
              <a:cxn ang="0">
                <a:pos x="connsiteX100-201" y="connsiteY100-202"/>
              </a:cxn>
              <a:cxn ang="0">
                <a:pos x="connsiteX101-203" y="connsiteY101-204"/>
              </a:cxn>
              <a:cxn ang="0">
                <a:pos x="connsiteX102-205" y="connsiteY102-206"/>
              </a:cxn>
              <a:cxn ang="0">
                <a:pos x="connsiteX103-207" y="connsiteY103-208"/>
              </a:cxn>
              <a:cxn ang="0">
                <a:pos x="connsiteX104-209" y="connsiteY104-210"/>
              </a:cxn>
              <a:cxn ang="0">
                <a:pos x="connsiteX105-211" y="connsiteY105-212"/>
              </a:cxn>
              <a:cxn ang="0">
                <a:pos x="connsiteX106-213" y="connsiteY106-214"/>
              </a:cxn>
              <a:cxn ang="0">
                <a:pos x="connsiteX107-215" y="connsiteY107-216"/>
              </a:cxn>
              <a:cxn ang="0">
                <a:pos x="connsiteX108-217" y="connsiteY108-218"/>
              </a:cxn>
              <a:cxn ang="0">
                <a:pos x="connsiteX109-219" y="connsiteY109-220"/>
              </a:cxn>
              <a:cxn ang="0">
                <a:pos x="connsiteX110-221" y="connsiteY110-222"/>
              </a:cxn>
              <a:cxn ang="0">
                <a:pos x="connsiteX111-223" y="connsiteY111-224"/>
              </a:cxn>
              <a:cxn ang="0">
                <a:pos x="connsiteX112-225" y="connsiteY112-226"/>
              </a:cxn>
              <a:cxn ang="0">
                <a:pos x="connsiteX113-227" y="connsiteY113-228"/>
              </a:cxn>
              <a:cxn ang="0">
                <a:pos x="connsiteX114-229" y="connsiteY114-230"/>
              </a:cxn>
              <a:cxn ang="0">
                <a:pos x="connsiteX115-231" y="connsiteY115-232"/>
              </a:cxn>
              <a:cxn ang="0">
                <a:pos x="connsiteX116-233" y="connsiteY116-234"/>
              </a:cxn>
              <a:cxn ang="0">
                <a:pos x="connsiteX117-235" y="connsiteY117-236"/>
              </a:cxn>
              <a:cxn ang="0">
                <a:pos x="connsiteX118-237" y="connsiteY118-238"/>
              </a:cxn>
              <a:cxn ang="0">
                <a:pos x="connsiteX119-239" y="connsiteY119-240"/>
              </a:cxn>
              <a:cxn ang="0">
                <a:pos x="connsiteX120-241" y="connsiteY120-242"/>
              </a:cxn>
              <a:cxn ang="0">
                <a:pos x="connsiteX121-243" y="connsiteY121-244"/>
              </a:cxn>
              <a:cxn ang="0">
                <a:pos x="connsiteX122-245" y="connsiteY122-246"/>
              </a:cxn>
              <a:cxn ang="0">
                <a:pos x="connsiteX123-247" y="connsiteY123-248"/>
              </a:cxn>
              <a:cxn ang="0">
                <a:pos x="connsiteX124-249" y="connsiteY124-250"/>
              </a:cxn>
              <a:cxn ang="0">
                <a:pos x="connsiteX125-251" y="connsiteY125-252"/>
              </a:cxn>
              <a:cxn ang="0">
                <a:pos x="connsiteX126-253" y="connsiteY126-254"/>
              </a:cxn>
              <a:cxn ang="0">
                <a:pos x="connsiteX127-255" y="connsiteY127-256"/>
              </a:cxn>
              <a:cxn ang="0">
                <a:pos x="connsiteX128-257" y="connsiteY128-258"/>
              </a:cxn>
              <a:cxn ang="0">
                <a:pos x="connsiteX129-259" y="connsiteY129-260"/>
              </a:cxn>
              <a:cxn ang="0">
                <a:pos x="connsiteX130-261" y="connsiteY130-262"/>
              </a:cxn>
              <a:cxn ang="0">
                <a:pos x="connsiteX131-263" y="connsiteY131-264"/>
              </a:cxn>
              <a:cxn ang="0">
                <a:pos x="connsiteX132-265" y="connsiteY132-266"/>
              </a:cxn>
              <a:cxn ang="0">
                <a:pos x="connsiteX133-267" y="connsiteY133-268"/>
              </a:cxn>
              <a:cxn ang="0">
                <a:pos x="connsiteX134-269" y="connsiteY134-270"/>
              </a:cxn>
              <a:cxn ang="0">
                <a:pos x="connsiteX135-271" y="connsiteY135-272"/>
              </a:cxn>
              <a:cxn ang="0">
                <a:pos x="connsiteX136-273" y="connsiteY136-274"/>
              </a:cxn>
              <a:cxn ang="0">
                <a:pos x="connsiteX137-275" y="connsiteY137-276"/>
              </a:cxn>
              <a:cxn ang="0">
                <a:pos x="connsiteX138-277" y="connsiteY138-278"/>
              </a:cxn>
              <a:cxn ang="0">
                <a:pos x="connsiteX139-279" y="connsiteY139-280"/>
              </a:cxn>
              <a:cxn ang="0">
                <a:pos x="connsiteX140-281" y="connsiteY140-282"/>
              </a:cxn>
              <a:cxn ang="0">
                <a:pos x="connsiteX141-283" y="connsiteY141-284"/>
              </a:cxn>
              <a:cxn ang="0">
                <a:pos x="connsiteX142-285" y="connsiteY142-286"/>
              </a:cxn>
              <a:cxn ang="0">
                <a:pos x="connsiteX143-287" y="connsiteY143-288"/>
              </a:cxn>
              <a:cxn ang="0">
                <a:pos x="connsiteX144-289" y="connsiteY144-290"/>
              </a:cxn>
              <a:cxn ang="0">
                <a:pos x="connsiteX145-291" y="connsiteY145-292"/>
              </a:cxn>
              <a:cxn ang="0">
                <a:pos x="connsiteX146-293" y="connsiteY146-294"/>
              </a:cxn>
              <a:cxn ang="0">
                <a:pos x="connsiteX147-295" y="connsiteY147-296"/>
              </a:cxn>
              <a:cxn ang="0">
                <a:pos x="connsiteX148-297" y="connsiteY148-298"/>
              </a:cxn>
              <a:cxn ang="0">
                <a:pos x="connsiteX149-299" y="connsiteY149-300"/>
              </a:cxn>
              <a:cxn ang="0">
                <a:pos x="connsiteX150-301" y="connsiteY150-302"/>
              </a:cxn>
              <a:cxn ang="0">
                <a:pos x="connsiteX151-303" y="connsiteY151-304"/>
              </a:cxn>
              <a:cxn ang="0">
                <a:pos x="connsiteX152-305" y="connsiteY152-306"/>
              </a:cxn>
              <a:cxn ang="0">
                <a:pos x="connsiteX153-307" y="connsiteY153-308"/>
              </a:cxn>
              <a:cxn ang="0">
                <a:pos x="connsiteX154-309" y="connsiteY154-310"/>
              </a:cxn>
              <a:cxn ang="0">
                <a:pos x="connsiteX155-311" y="connsiteY155-312"/>
              </a:cxn>
              <a:cxn ang="0">
                <a:pos x="connsiteX156-313" y="connsiteY156-314"/>
              </a:cxn>
              <a:cxn ang="0">
                <a:pos x="connsiteX157-315" y="connsiteY157-316"/>
              </a:cxn>
              <a:cxn ang="0">
                <a:pos x="connsiteX158-317" y="connsiteY158-318"/>
              </a:cxn>
              <a:cxn ang="0">
                <a:pos x="connsiteX159-319" y="connsiteY159-320"/>
              </a:cxn>
              <a:cxn ang="0">
                <a:pos x="connsiteX160-321" y="connsiteY160-322"/>
              </a:cxn>
              <a:cxn ang="0">
                <a:pos x="connsiteX161-323" y="connsiteY161-324"/>
              </a:cxn>
              <a:cxn ang="0">
                <a:pos x="connsiteX162-325" y="connsiteY162-326"/>
              </a:cxn>
              <a:cxn ang="0">
                <a:pos x="connsiteX163-327" y="connsiteY163-328"/>
              </a:cxn>
              <a:cxn ang="0">
                <a:pos x="connsiteX164-329" y="connsiteY164-330"/>
              </a:cxn>
              <a:cxn ang="0">
                <a:pos x="connsiteX165-331" y="connsiteY165-332"/>
              </a:cxn>
              <a:cxn ang="0">
                <a:pos x="connsiteX166-333" y="connsiteY166-334"/>
              </a:cxn>
              <a:cxn ang="0">
                <a:pos x="connsiteX167-335" y="connsiteY167-336"/>
              </a:cxn>
              <a:cxn ang="0">
                <a:pos x="connsiteX168-337" y="connsiteY168-338"/>
              </a:cxn>
              <a:cxn ang="0">
                <a:pos x="connsiteX169-339" y="connsiteY169-340"/>
              </a:cxn>
              <a:cxn ang="0">
                <a:pos x="connsiteX170-341" y="connsiteY170-342"/>
              </a:cxn>
              <a:cxn ang="0">
                <a:pos x="connsiteX171-343" y="connsiteY171-344"/>
              </a:cxn>
              <a:cxn ang="0">
                <a:pos x="connsiteX172-345" y="connsiteY172-346"/>
              </a:cxn>
              <a:cxn ang="0">
                <a:pos x="connsiteX173-347" y="connsiteY173-348"/>
              </a:cxn>
              <a:cxn ang="0">
                <a:pos x="connsiteX174-349" y="connsiteY174-350"/>
              </a:cxn>
              <a:cxn ang="0">
                <a:pos x="connsiteX175-351" y="connsiteY175-352"/>
              </a:cxn>
              <a:cxn ang="0">
                <a:pos x="connsiteX176-353" y="connsiteY176-354"/>
              </a:cxn>
              <a:cxn ang="0">
                <a:pos x="connsiteX177-355" y="connsiteY177-356"/>
              </a:cxn>
              <a:cxn ang="0">
                <a:pos x="connsiteX178-357" y="connsiteY178-358"/>
              </a:cxn>
              <a:cxn ang="0">
                <a:pos x="connsiteX179-359" y="connsiteY179-360"/>
              </a:cxn>
              <a:cxn ang="0">
                <a:pos x="connsiteX180-361" y="connsiteY180-362"/>
              </a:cxn>
              <a:cxn ang="0">
                <a:pos x="connsiteX181-363" y="connsiteY181-364"/>
              </a:cxn>
              <a:cxn ang="0">
                <a:pos x="connsiteX182-365" y="connsiteY182-366"/>
              </a:cxn>
              <a:cxn ang="0">
                <a:pos x="connsiteX183-367" y="connsiteY183-368"/>
              </a:cxn>
              <a:cxn ang="0">
                <a:pos x="connsiteX184-369" y="connsiteY184-370"/>
              </a:cxn>
              <a:cxn ang="0">
                <a:pos x="connsiteX185-371" y="connsiteY185-372"/>
              </a:cxn>
              <a:cxn ang="0">
                <a:pos x="connsiteX186-373" y="connsiteY186-374"/>
              </a:cxn>
              <a:cxn ang="0">
                <a:pos x="connsiteX187-375" y="connsiteY187-376"/>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0" y="1418173"/>
            <a:ext cx="2712684" cy="2096370"/>
          </a:xfrm>
        </p:spPr>
        <p:txBody>
          <a:bodyPr vert="horz" lIns="91440" tIns="45720" rIns="91440" bIns="45720" rtlCol="0" anchor="b">
            <a:normAutofit/>
          </a:bodyPr>
          <a:lstStyle/>
          <a:p>
            <a:pPr algn="ctr">
              <a:lnSpc>
                <a:spcPct val="90000"/>
              </a:lnSpc>
            </a:pPr>
            <a:r>
              <a:rPr lang="en-US" sz="2800" i="1" kern="1200" dirty="0" err="1">
                <a:solidFill>
                  <a:schemeClr val="tx1"/>
                </a:solidFill>
                <a:effectLst/>
                <a:latin typeface="Times New Roman" panose="02020603050405020304" pitchFamily="18" charset="0"/>
                <a:ea typeface="+mj-ea"/>
                <a:cs typeface="Times New Roman" panose="02020603050405020304" pitchFamily="18" charset="0"/>
              </a:rPr>
              <a:t>Hình 3:</a:t>
            </a:r>
            <a:r>
              <a:rPr lang="en-US" sz="2800" i="1" kern="1200" dirty="0">
                <a:solidFill>
                  <a:schemeClr val="tx1"/>
                </a:solidFill>
                <a:effectLst/>
                <a:latin typeface="Times New Roman" panose="02020603050405020304" pitchFamily="18" charset="0"/>
                <a:ea typeface="+mj-ea"/>
                <a:cs typeface="Times New Roman" panose="02020603050405020304" pitchFamily="18" charset="0"/>
              </a:rPr>
              <a:t> </a:t>
            </a:r>
            <a:r>
              <a:rPr lang="en-US" sz="2800" i="1" kern="1200" dirty="0" err="1">
                <a:solidFill>
                  <a:schemeClr val="tx1"/>
                </a:solidFill>
                <a:effectLst/>
                <a:latin typeface="Times New Roman" panose="02020603050405020304" pitchFamily="18" charset="0"/>
                <a:ea typeface="+mj-ea"/>
                <a:cs typeface="Times New Roman" panose="02020603050405020304" pitchFamily="18" charset="0"/>
              </a:rPr>
              <a:t>ảnh</a:t>
            </a:r>
            <a:r>
              <a:rPr lang="en-US" sz="2800" i="1" kern="1200" dirty="0">
                <a:solidFill>
                  <a:schemeClr val="tx1"/>
                </a:solidFill>
                <a:effectLst/>
                <a:latin typeface="Times New Roman" panose="02020603050405020304" pitchFamily="18" charset="0"/>
                <a:ea typeface="+mj-ea"/>
                <a:cs typeface="Times New Roman" panose="02020603050405020304" pitchFamily="18" charset="0"/>
              </a:rPr>
              <a:t> </a:t>
            </a:r>
            <a:r>
              <a:rPr lang="en-US" sz="2800" i="1" kern="1200" dirty="0" err="1">
                <a:solidFill>
                  <a:schemeClr val="tx1"/>
                </a:solidFill>
                <a:effectLst/>
                <a:latin typeface="Times New Roman" panose="02020603050405020304" pitchFamily="18" charset="0"/>
                <a:ea typeface="+mj-ea"/>
                <a:cs typeface="Times New Roman" panose="02020603050405020304" pitchFamily="18" charset="0"/>
              </a:rPr>
              <a:t>trực</a:t>
            </a:r>
            <a:r>
              <a:rPr lang="en-US" sz="2800" i="1" kern="1200" dirty="0">
                <a:solidFill>
                  <a:schemeClr val="tx1"/>
                </a:solidFill>
                <a:effectLst/>
                <a:latin typeface="Times New Roman" panose="02020603050405020304" pitchFamily="18" charset="0"/>
                <a:ea typeface="+mj-ea"/>
                <a:cs typeface="Times New Roman" panose="02020603050405020304" pitchFamily="18" charset="0"/>
              </a:rPr>
              <a:t> </a:t>
            </a:r>
            <a:r>
              <a:rPr lang="en-US" sz="2800" i="1" kern="1200" dirty="0" err="1">
                <a:solidFill>
                  <a:schemeClr val="tx1"/>
                </a:solidFill>
                <a:effectLst/>
                <a:latin typeface="Times New Roman" panose="02020603050405020304" pitchFamily="18" charset="0"/>
                <a:ea typeface="+mj-ea"/>
                <a:cs typeface="Times New Roman" panose="02020603050405020304" pitchFamily="18" charset="0"/>
              </a:rPr>
              <a:t>quan</a:t>
            </a:r>
            <a:r>
              <a:rPr lang="en-US" sz="2800" i="1" kern="1200" dirty="0">
                <a:solidFill>
                  <a:schemeClr val="tx1"/>
                </a:solidFill>
                <a:effectLst/>
                <a:latin typeface="Times New Roman" panose="02020603050405020304" pitchFamily="18" charset="0"/>
                <a:ea typeface="+mj-ea"/>
                <a:cs typeface="Times New Roman" panose="02020603050405020304" pitchFamily="18" charset="0"/>
              </a:rPr>
              <a:t> </a:t>
            </a:r>
            <a:r>
              <a:rPr lang="en-US" sz="2800" i="1" kern="1200" dirty="0" err="1">
                <a:solidFill>
                  <a:schemeClr val="tx1"/>
                </a:solidFill>
                <a:effectLst/>
                <a:latin typeface="Times New Roman" panose="02020603050405020304" pitchFamily="18" charset="0"/>
                <a:ea typeface="+mj-ea"/>
                <a:cs typeface="Times New Roman" panose="02020603050405020304" pitchFamily="18" charset="0"/>
              </a:rPr>
              <a:t>giữa</a:t>
            </a:r>
            <a:r>
              <a:rPr lang="en-US" sz="2800" i="1" kern="1200" dirty="0">
                <a:solidFill>
                  <a:schemeClr val="tx1"/>
                </a:solidFill>
                <a:effectLst/>
                <a:latin typeface="Times New Roman" panose="02020603050405020304" pitchFamily="18" charset="0"/>
                <a:ea typeface="+mj-ea"/>
                <a:cs typeface="Times New Roman" panose="02020603050405020304" pitchFamily="18" charset="0"/>
              </a:rPr>
              <a:t> </a:t>
            </a:r>
            <a:r>
              <a:rPr lang="en-US" sz="2800" i="1" kern="1200" dirty="0" err="1">
                <a:solidFill>
                  <a:schemeClr val="tx1"/>
                </a:solidFill>
                <a:effectLst/>
                <a:latin typeface="Times New Roman" panose="02020603050405020304" pitchFamily="18" charset="0"/>
                <a:ea typeface="+mj-ea"/>
                <a:cs typeface="Times New Roman" panose="02020603050405020304" pitchFamily="18" charset="0"/>
              </a:rPr>
              <a:t>các</a:t>
            </a:r>
            <a:r>
              <a:rPr lang="en-US" sz="2800" i="1" kern="1200" dirty="0">
                <a:solidFill>
                  <a:schemeClr val="tx1"/>
                </a:solidFill>
                <a:effectLst/>
                <a:latin typeface="Times New Roman" panose="02020603050405020304" pitchFamily="18" charset="0"/>
                <a:ea typeface="+mj-ea"/>
                <a:cs typeface="Times New Roman" panose="02020603050405020304" pitchFamily="18" charset="0"/>
              </a:rPr>
              <a:t> </a:t>
            </a:r>
            <a:r>
              <a:rPr lang="en-US" sz="2800" i="1" kern="1200" dirty="0" err="1">
                <a:solidFill>
                  <a:schemeClr val="tx1"/>
                </a:solidFill>
                <a:effectLst/>
                <a:latin typeface="Times New Roman" panose="02020603050405020304" pitchFamily="18" charset="0"/>
                <a:ea typeface="+mj-ea"/>
                <a:cs typeface="Times New Roman" panose="02020603050405020304" pitchFamily="18" charset="0"/>
              </a:rPr>
              <a:t>họ</a:t>
            </a:r>
            <a:r>
              <a:rPr lang="en-US" sz="2800" i="1" kern="1200" dirty="0">
                <a:solidFill>
                  <a:schemeClr val="tx1"/>
                </a:solidFill>
                <a:effectLst/>
                <a:latin typeface="Times New Roman" panose="02020603050405020304" pitchFamily="18" charset="0"/>
                <a:ea typeface="+mj-ea"/>
                <a:cs typeface="Times New Roman" panose="02020603050405020304" pitchFamily="18" charset="0"/>
              </a:rPr>
              <a:t> malware </a:t>
            </a:r>
            <a:r>
              <a:rPr lang="en-US" sz="2800" i="1" kern="1200" dirty="0" err="1">
                <a:solidFill>
                  <a:schemeClr val="tx1"/>
                </a:solidFill>
                <a:effectLst/>
                <a:latin typeface="Times New Roman" panose="02020603050405020304" pitchFamily="18" charset="0"/>
                <a:ea typeface="+mj-ea"/>
                <a:cs typeface="Times New Roman" panose="02020603050405020304" pitchFamily="18" charset="0"/>
              </a:rPr>
              <a:t>khác</a:t>
            </a:r>
            <a:r>
              <a:rPr lang="en-US" sz="2800" i="1" kern="1200" dirty="0">
                <a:solidFill>
                  <a:schemeClr val="tx1"/>
                </a:solidFill>
                <a:effectLst/>
                <a:latin typeface="Times New Roman" panose="02020603050405020304" pitchFamily="18" charset="0"/>
                <a:ea typeface="+mj-ea"/>
                <a:cs typeface="Times New Roman" panose="02020603050405020304" pitchFamily="18" charset="0"/>
              </a:rPr>
              <a:t> </a:t>
            </a:r>
            <a:r>
              <a:rPr lang="en-US" sz="2800" i="1" kern="1200" dirty="0" err="1">
                <a:solidFill>
                  <a:schemeClr val="tx1"/>
                </a:solidFill>
                <a:effectLst/>
                <a:latin typeface="Times New Roman" panose="02020603050405020304" pitchFamily="18" charset="0"/>
                <a:ea typeface="+mj-ea"/>
                <a:cs typeface="Times New Roman" panose="02020603050405020304" pitchFamily="18" charset="0"/>
              </a:rPr>
              <a:t>nhau</a:t>
            </a:r>
            <a:r>
              <a:rPr lang="en-US" sz="2800" i="1" kern="1200" dirty="0">
                <a:solidFill>
                  <a:schemeClr val="tx1"/>
                </a:solidFill>
                <a:effectLst/>
                <a:latin typeface="Times New Roman" panose="02020603050405020304" pitchFamily="18" charset="0"/>
                <a:ea typeface="+mj-ea"/>
                <a:cs typeface="Times New Roman" panose="02020603050405020304" pitchFamily="18" charset="0"/>
              </a:rPr>
              <a:t> </a:t>
            </a:r>
            <a:br>
              <a:rPr lang="en-US" sz="2800" kern="1200" dirty="0">
                <a:solidFill>
                  <a:schemeClr val="tx1"/>
                </a:solidFill>
                <a:effectLst/>
                <a:latin typeface="+mj-lt"/>
                <a:ea typeface="+mj-ea"/>
                <a:cs typeface="+mj-cs"/>
              </a:rPr>
            </a:br>
            <a:endParaRPr lang="en-US" sz="2800" kern="1200" dirty="0">
              <a:solidFill>
                <a:schemeClr val="tx1"/>
              </a:solidFill>
              <a:latin typeface="+mj-lt"/>
              <a:ea typeface="+mj-ea"/>
              <a:cs typeface="+mj-cs"/>
            </a:endParaRPr>
          </a:p>
        </p:txBody>
      </p:sp>
      <p:pic>
        <p:nvPicPr>
          <p:cNvPr id="10" name="Picture 9" descr="A picture containing screenshot, text, rectangle, black and white&#10;&#10;Description automatically generated"/>
          <p:cNvPicPr>
            <a:picLocks noChangeAspect="1"/>
          </p:cNvPicPr>
          <p:nvPr/>
        </p:nvPicPr>
        <p:blipFill>
          <a:blip r:embed="rId1"/>
          <a:stretch>
            <a:fillRect/>
          </a:stretch>
        </p:blipFill>
        <p:spPr>
          <a:xfrm>
            <a:off x="2820957" y="0"/>
            <a:ext cx="5310672" cy="5143500"/>
          </a:xfrm>
          <a:prstGeom prst="rect">
            <a:avLst/>
          </a:prstGeom>
        </p:spPr>
      </p:pic>
      <p:sp>
        <p:nvSpPr>
          <p:cNvPr id="3" name="Slide Number Placeholder 2"/>
          <p:cNvSpPr>
            <a:spLocks noGrp="1"/>
          </p:cNvSpPr>
          <p:nvPr>
            <p:ph type="sldNum" sz="quarter" idx="12"/>
          </p:nvPr>
        </p:nvSpPr>
        <p:spPr>
          <a:xfrm>
            <a:off x="6457950" y="4767262"/>
            <a:ext cx="2057400" cy="273844"/>
          </a:xfrm>
        </p:spPr>
        <p:txBody>
          <a:bodyPr vert="horz" lIns="91440" tIns="45720" rIns="91440" bIns="45720" rtlCol="0" anchor="ctr">
            <a:normAutofit/>
          </a:bodyPr>
          <a:lstStyle/>
          <a:p>
            <a:pPr>
              <a:spcAft>
                <a:spcPts val="600"/>
              </a:spcAft>
              <a:buClrTx/>
              <a:defRPr/>
            </a:pPr>
            <a:fld id="{B2AEB82A-E188-4EC3-A976-6ACB2D5576C4}" type="slidenum">
              <a:rPr lang="en-US" altLang="zh-CN" sz="800" kern="1200">
                <a:solidFill>
                  <a:schemeClr val="tx1">
                    <a:tint val="75000"/>
                  </a:schemeClr>
                </a:solidFill>
                <a:latin typeface="+mn-lt"/>
                <a:ea typeface="+mn-ea"/>
                <a:cs typeface="+mn-cs"/>
              </a:rPr>
            </a:fld>
            <a:endParaRPr lang="en-US" altLang="zh-CN" sz="800" kern="1200">
              <a:solidFill>
                <a:schemeClr val="tx1">
                  <a:tint val="75000"/>
                </a:schemeClr>
              </a:solidFill>
              <a:latin typeface="+mn-lt"/>
              <a:ea typeface="+mn-ea"/>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oogle Shape;446;p43"/>
          <p:cNvGrpSpPr/>
          <p:nvPr/>
        </p:nvGrpSpPr>
        <p:grpSpPr>
          <a:xfrm>
            <a:off x="145558" y="240487"/>
            <a:ext cx="393026" cy="421065"/>
            <a:chOff x="4149138" y="4121151"/>
            <a:chExt cx="344065" cy="368644"/>
          </a:xfrm>
        </p:grpSpPr>
        <p:sp>
          <p:nvSpPr>
            <p:cNvPr id="21" name="Google Shape;447;p4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448;p4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449;p4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450;p4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451;p4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452;p4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453;p4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454;p4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455;p4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456;p4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457;p4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458;p4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 name="Google Shape;446;p43"/>
          <p:cNvGrpSpPr/>
          <p:nvPr/>
        </p:nvGrpSpPr>
        <p:grpSpPr>
          <a:xfrm>
            <a:off x="8611927" y="219939"/>
            <a:ext cx="393026" cy="421065"/>
            <a:chOff x="4149138" y="4121151"/>
            <a:chExt cx="344065" cy="368644"/>
          </a:xfrm>
        </p:grpSpPr>
        <p:sp>
          <p:nvSpPr>
            <p:cNvPr id="47" name="Google Shape;447;p4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48;p4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49;p4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450;p4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451;p4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452;p4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453;p4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454;p4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455;p4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456;p4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457;p4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458;p4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9" name="Content Placeholder 8"/>
          <p:cNvPicPr>
            <a:picLocks noGrp="1" noChangeAspect="1"/>
          </p:cNvPicPr>
          <p:nvPr>
            <p:ph idx="1"/>
          </p:nvPr>
        </p:nvPicPr>
        <p:blipFill>
          <a:blip r:embed="rId1"/>
          <a:stretch>
            <a:fillRect/>
          </a:stretch>
        </p:blipFill>
        <p:spPr>
          <a:xfrm>
            <a:off x="462280" y="963930"/>
            <a:ext cx="8229600" cy="3321050"/>
          </a:xfrm>
          <a:prstGeom prst="rect">
            <a:avLst/>
          </a:prstGeom>
        </p:spPr>
      </p:pic>
      <p:sp>
        <p:nvSpPr>
          <p:cNvPr id="11" name="Text Box 10"/>
          <p:cNvSpPr txBox="1"/>
          <p:nvPr/>
        </p:nvSpPr>
        <p:spPr>
          <a:xfrm>
            <a:off x="4050665" y="4352925"/>
            <a:ext cx="2165985" cy="398780"/>
          </a:xfrm>
          <a:prstGeom prst="rect">
            <a:avLst/>
          </a:prstGeom>
          <a:noFill/>
        </p:spPr>
        <p:txBody>
          <a:bodyPr wrap="none" rtlCol="0">
            <a:spAutoFit/>
          </a:bodyPr>
          <a:lstStyle/>
          <a:p>
            <a:r>
              <a:rPr lang="en-US" sz="2000" i="1">
                <a:solidFill>
                  <a:schemeClr val="tx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Hình 1: Gray Scale</a:t>
            </a:r>
            <a:endParaRPr lang="en-US" sz="2000" i="1">
              <a:solidFill>
                <a:schemeClr val="tx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Data Pie Charts">
  <a:themeElements>
    <a:clrScheme name="Data Pie Charts 13">
      <a:dk1>
        <a:srgbClr val="000000"/>
      </a:dk1>
      <a:lt1>
        <a:srgbClr val="FFFFFF"/>
      </a:lt1>
      <a:dk2>
        <a:srgbClr val="000000"/>
      </a:dk2>
      <a:lt2>
        <a:srgbClr val="969696"/>
      </a:lt2>
      <a:accent1>
        <a:srgbClr val="009900"/>
      </a:accent1>
      <a:accent2>
        <a:srgbClr val="99CC00"/>
      </a:accent2>
      <a:accent3>
        <a:srgbClr val="FFFFFF"/>
      </a:accent3>
      <a:accent4>
        <a:srgbClr val="000000"/>
      </a:accent4>
      <a:accent5>
        <a:srgbClr val="AACAAA"/>
      </a:accent5>
      <a:accent6>
        <a:srgbClr val="8AB900"/>
      </a:accent6>
      <a:hlink>
        <a:srgbClr val="CC3300"/>
      </a:hlink>
      <a:folHlink>
        <a:srgbClr val="996600"/>
      </a:folHlink>
    </a:clrScheme>
    <a:fontScheme name="Data Pie Chart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Data Pie Char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ata Pie Chart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ata Pie Chart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ata Pie Chart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ata Pie Chart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ata Pie Chart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ata Pie Chart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ata Pie Chart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ata Pie Chart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ata Pie Chart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ata Pie Chart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ata Pie Chart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ata Pie Charts 13">
        <a:dk1>
          <a:srgbClr val="000000"/>
        </a:dk1>
        <a:lt1>
          <a:srgbClr val="FFFFFF"/>
        </a:lt1>
        <a:dk2>
          <a:srgbClr val="000000"/>
        </a:dk2>
        <a:lt2>
          <a:srgbClr val="969696"/>
        </a:lt2>
        <a:accent1>
          <a:srgbClr val="009900"/>
        </a:accent1>
        <a:accent2>
          <a:srgbClr val="99CC00"/>
        </a:accent2>
        <a:accent3>
          <a:srgbClr val="FFFFFF"/>
        </a:accent3>
        <a:accent4>
          <a:srgbClr val="000000"/>
        </a:accent4>
        <a:accent5>
          <a:srgbClr val="AACAAA"/>
        </a:accent5>
        <a:accent6>
          <a:srgbClr val="8AB900"/>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3397</Words>
  <Application>WPS Presentation</Application>
  <PresentationFormat>On-screen Show (16:9)</PresentationFormat>
  <Paragraphs>264</Paragraphs>
  <Slides>23</Slides>
  <Notes>13</Notes>
  <HiddenSlides>1</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23</vt:i4>
      </vt:variant>
    </vt:vector>
  </HeadingPairs>
  <TitlesOfParts>
    <vt:vector size="40" baseType="lpstr">
      <vt:lpstr>Arial</vt:lpstr>
      <vt:lpstr>SimSun</vt:lpstr>
      <vt:lpstr>Wingdings</vt:lpstr>
      <vt:lpstr>Arial</vt:lpstr>
      <vt:lpstr>Times New Roman</vt:lpstr>
      <vt:lpstr>Anek Gurmukhi ExtraBold</vt:lpstr>
      <vt:lpstr>Times  New Roman</vt:lpstr>
      <vt:lpstr>Segoe Print</vt:lpstr>
      <vt:lpstr>Söhne</vt:lpstr>
      <vt:lpstr>DengXian</vt:lpstr>
      <vt:lpstr>Mangal</vt:lpstr>
      <vt:lpstr>Calibri</vt:lpstr>
      <vt:lpstr>Microsoft YaHei</vt:lpstr>
      <vt:lpstr>Arial Unicode MS</vt:lpstr>
      <vt:lpstr>Segoe UI</vt:lpstr>
      <vt:lpstr>Alexandria Light</vt:lpstr>
      <vt:lpstr>Data Pie Charts</vt:lpstr>
      <vt:lpstr>Group 2</vt:lpstr>
      <vt:lpstr>PowerPoint 演示文稿</vt:lpstr>
      <vt:lpstr>03</vt:lpstr>
      <vt:lpstr>I. Thuyết trình về nội dung phương pháp trong chủ đề/tài liệu liên quan</vt:lpstr>
      <vt:lpstr>II. Phương pháp chính</vt:lpstr>
      <vt:lpstr>Đề xuất mô hình lai (hybrid)</vt:lpstr>
      <vt:lpstr>Chuyển đổi các tệp nhị phân của phần mềm độc hại thành biểu diễn hình ảnh thang độ xám </vt:lpstr>
      <vt:lpstr>Hình 3: ảnh trực quan giữa các họ malware khác nhau  </vt:lpstr>
      <vt:lpstr>PowerPoint 演示文稿</vt:lpstr>
      <vt:lpstr>PowerPoint 演示文稿</vt:lpstr>
      <vt:lpstr>Xây dựng mô hình Deep Learning</vt:lpstr>
      <vt:lpstr>CNN - Convolutional Neural Network</vt:lpstr>
      <vt:lpstr>III. Thực Ngiệm</vt:lpstr>
      <vt:lpstr>PowerPoint 演示文稿</vt:lpstr>
      <vt:lpstr>PowerPoint 演示文稿</vt:lpstr>
      <vt:lpstr>PowerPoint 演示文稿</vt:lpstr>
      <vt:lpstr>Gray Scale</vt:lpstr>
      <vt:lpstr>Deep Learning</vt:lpstr>
      <vt:lpstr>Machine Learning</vt:lpstr>
      <vt:lpstr>Kết quả thực nghiệm</vt:lpstr>
      <vt:lpstr>Kết quả</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Vương Đinh Thanh Ngân 20521649 Lê Minh Nhã 20521690 Ngô Trần Thái Sơn 20521841</dc:title>
  <dc:creator/>
  <cp:lastModifiedBy>HP</cp:lastModifiedBy>
  <cp:revision>14</cp:revision>
  <dcterms:created xsi:type="dcterms:W3CDTF">2023-06-05T14:17:00Z</dcterms:created>
  <dcterms:modified xsi:type="dcterms:W3CDTF">2023-07-14T06:38:22Z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5545190E183D4F59A8CBDC4C03BCFC06</vt:lpwstr>
  </property>
  <property fmtid="{D5CDD505-2E9C-101B-9397-08002B2CF9AE}" pid="3" name="KSOProductBuildVer">
    <vt:lpwstr>1033-11.2.0.11537</vt:lpwstr>
  </property>
</Properties>
</file>